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83" r:id="rId5"/>
    <p:sldId id="286" r:id="rId6"/>
    <p:sldId id="260" r:id="rId7"/>
    <p:sldId id="261" r:id="rId8"/>
    <p:sldId id="262" r:id="rId9"/>
    <p:sldId id="264" r:id="rId10"/>
    <p:sldId id="284" r:id="rId11"/>
    <p:sldId id="287" r:id="rId12"/>
    <p:sldId id="285" r:id="rId13"/>
    <p:sldId id="267" r:id="rId14"/>
    <p:sldId id="268" r:id="rId15"/>
    <p:sldId id="269" r:id="rId16"/>
    <p:sldId id="271" r:id="rId17"/>
    <p:sldId id="272" r:id="rId18"/>
    <p:sldId id="288" r:id="rId19"/>
    <p:sldId id="263" r:id="rId20"/>
    <p:sldId id="289" r:id="rId21"/>
    <p:sldId id="265" r:id="rId22"/>
    <p:sldId id="266" r:id="rId23"/>
    <p:sldId id="290" r:id="rId24"/>
    <p:sldId id="291" r:id="rId25"/>
    <p:sldId id="292" r:id="rId26"/>
    <p:sldId id="294" r:id="rId27"/>
    <p:sldId id="293" r:id="rId28"/>
    <p:sldId id="28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85794" autoAdjust="0"/>
  </p:normalViewPr>
  <p:slideViewPr>
    <p:cSldViewPr snapToGrid="0">
      <p:cViewPr varScale="1">
        <p:scale>
          <a:sx n="77" d="100"/>
          <a:sy n="77" d="100"/>
        </p:scale>
        <p:origin x="30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89969D-19D7-494A-8186-CFAC3E8F5653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BA2BBD0-A3AD-41A0-A9B7-B79C8BD87BAF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Proses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titik</a:t>
          </a:r>
          <a:b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Point Process</a:t>
          </a:r>
        </a:p>
      </dgm:t>
    </dgm:pt>
    <dgm:pt modelId="{AF5A9C6C-CE49-4FC4-A3C9-B9F553F1E142}" type="parTrans" cxnId="{C5A47739-1587-4616-9F2F-FE2C43BDB59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24C6005-04D7-44E7-A53D-0FFD3AC899FC}" type="sibTrans" cxnId="{C5A47739-1587-4616-9F2F-FE2C43BDB59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74DA87F-7855-4BE2-9AF3-D70E36CC26CF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Modifies a pixel’s value based on that pixel’s original value or position</a:t>
          </a:r>
        </a:p>
      </dgm:t>
    </dgm:pt>
    <dgm:pt modelId="{5BDB1314-5D22-4E48-808A-D1ECD9DC67D7}" type="parTrans" cxnId="{1CC6EA20-F143-497E-BAB9-23B0FE2267E3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186CAF2-DD6D-4807-A47E-3AA23BB0702C}" type="sibTrans" cxnId="{1CC6EA20-F143-497E-BAB9-23B0FE2267E3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451F45C-06E6-4192-862B-B0CBDC1C1FC2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Proses area</a:t>
          </a:r>
          <a:b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Area</a:t>
          </a:r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process</a:t>
          </a:r>
        </a:p>
      </dgm:t>
    </dgm:pt>
    <dgm:pt modelId="{495E2D01-F095-4F76-BDD6-6C16D7B10871}" type="parTrans" cxnId="{9521D6BA-2B93-44C8-A577-7AC73B9CB7B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D511B25-83D5-4C12-8A40-0F54FA15DE29}" type="sibTrans" cxnId="{9521D6BA-2B93-44C8-A577-7AC73B9CB7B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AA77565-7F0B-417D-8393-6C77EAA32D2E}">
      <dgm:prSet/>
      <dgm:spPr/>
      <dgm:t>
        <a:bodyPr/>
        <a:lstStyle/>
        <a:p>
          <a:pPr rtl="0"/>
          <a:r>
            <a: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Modifies a pixel’s value based on its original value and the value of neighboring pixels</a:t>
          </a:r>
        </a:p>
      </dgm:t>
    </dgm:pt>
    <dgm:pt modelId="{19C19A1A-6209-419E-BB3A-EB74F00EA540}" type="parTrans" cxnId="{D9DF1F15-E528-4E28-B81C-0FBCC5888472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28EDB9E-F87F-42FF-BFEF-73A08FFAF150}" type="sibTrans" cxnId="{D9DF1F15-E528-4E28-B81C-0FBCC5888472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6C7BA0F-B39A-48F6-88BC-DA3DC663F52F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Proses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geometri</a:t>
          </a:r>
          <a:b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Geometric process</a:t>
          </a:r>
        </a:p>
      </dgm:t>
    </dgm:pt>
    <dgm:pt modelId="{C03D3EB4-4BBE-4936-AEFA-E6021D677CDE}" type="parTrans" cxnId="{A3F46730-15EC-4FB1-BADD-04E6793CC215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2445E5C-BB02-4246-A826-281326685B25}" type="sibTrans" cxnId="{A3F46730-15EC-4FB1-BADD-04E6793CC215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0E216B-93CF-4D16-B06F-819463398163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Change the position or arrangement of the pixels</a:t>
          </a:r>
        </a:p>
      </dgm:t>
    </dgm:pt>
    <dgm:pt modelId="{9C989CEC-C617-4D38-8045-4C44C1609034}" type="parTrans" cxnId="{66244884-EF54-4E50-A972-D921E5051DC2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417BE6A-962F-44E4-BF10-73EEB0F17B7E}" type="sibTrans" cxnId="{66244884-EF54-4E50-A972-D921E5051DC2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E3ED9EF-AEEC-4389-AEAC-2EFBD6C2B2CC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Proses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rangka</a:t>
          </a:r>
          <a:b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Frame process</a:t>
          </a:r>
        </a:p>
      </dgm:t>
    </dgm:pt>
    <dgm:pt modelId="{0C781FC5-4A08-491B-BDB2-9003B21E23D8}" type="parTrans" cxnId="{C759A7F6-19BB-465B-8A49-8E67721257AC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D1F5618-9450-48BD-B6E2-78B07A7E38AB}" type="sibTrans" cxnId="{C759A7F6-19BB-465B-8A49-8E67721257AC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9140098-3EF1-4654-AF9E-828287D34B91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Generate pixel values based on operation on two or more images</a:t>
          </a:r>
        </a:p>
      </dgm:t>
    </dgm:pt>
    <dgm:pt modelId="{93270D14-68DC-412F-B4B7-7D9B6C708CC5}" type="parTrans" cxnId="{ABDAE9A8-24D7-43DE-8464-424F3E2857B8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EC56DA9-7FFF-4F2D-A124-7420548E9E42}" type="sibTrans" cxnId="{ABDAE9A8-24D7-43DE-8464-424F3E2857B8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D94D74-5768-4D34-B49D-D3BED20F20EE}" type="pres">
      <dgm:prSet presAssocID="{2E89969D-19D7-494A-8186-CFAC3E8F5653}" presName="CompostProcess" presStyleCnt="0">
        <dgm:presLayoutVars>
          <dgm:dir/>
          <dgm:resizeHandles val="exact"/>
        </dgm:presLayoutVars>
      </dgm:prSet>
      <dgm:spPr/>
    </dgm:pt>
    <dgm:pt modelId="{7C540DC0-D160-43D6-9B23-012AE37A39F2}" type="pres">
      <dgm:prSet presAssocID="{2E89969D-19D7-494A-8186-CFAC3E8F5653}" presName="arrow" presStyleLbl="bgShp" presStyleIdx="0" presStyleCnt="1" custLinFactNeighborX="546"/>
      <dgm:spPr/>
    </dgm:pt>
    <dgm:pt modelId="{5ED711DA-3A0A-4FE5-A31A-7DC577DA2A13}" type="pres">
      <dgm:prSet presAssocID="{2E89969D-19D7-494A-8186-CFAC3E8F5653}" presName="linearProcess" presStyleCnt="0"/>
      <dgm:spPr/>
    </dgm:pt>
    <dgm:pt modelId="{69DD4DA3-0035-4D7B-9D90-F22C8BDB38B6}" type="pres">
      <dgm:prSet presAssocID="{3BA2BBD0-A3AD-41A0-A9B7-B79C8BD87BAF}" presName="textNode" presStyleLbl="node1" presStyleIdx="0" presStyleCnt="4">
        <dgm:presLayoutVars>
          <dgm:bulletEnabled val="1"/>
        </dgm:presLayoutVars>
      </dgm:prSet>
      <dgm:spPr/>
    </dgm:pt>
    <dgm:pt modelId="{FC6A76BC-B4A2-4984-9279-FB436C21849B}" type="pres">
      <dgm:prSet presAssocID="{D24C6005-04D7-44E7-A53D-0FFD3AC899FC}" presName="sibTrans" presStyleCnt="0"/>
      <dgm:spPr/>
    </dgm:pt>
    <dgm:pt modelId="{8B1B1765-426A-418F-98FF-472CB9EA27BF}" type="pres">
      <dgm:prSet presAssocID="{8451F45C-06E6-4192-862B-B0CBDC1C1FC2}" presName="textNode" presStyleLbl="node1" presStyleIdx="1" presStyleCnt="4">
        <dgm:presLayoutVars>
          <dgm:bulletEnabled val="1"/>
        </dgm:presLayoutVars>
      </dgm:prSet>
      <dgm:spPr/>
    </dgm:pt>
    <dgm:pt modelId="{3B7B8474-1C54-447B-AB06-4895C012A3E2}" type="pres">
      <dgm:prSet presAssocID="{5D511B25-83D5-4C12-8A40-0F54FA15DE29}" presName="sibTrans" presStyleCnt="0"/>
      <dgm:spPr/>
    </dgm:pt>
    <dgm:pt modelId="{C541E375-6D3B-4278-83E4-BB4ED77B1B56}" type="pres">
      <dgm:prSet presAssocID="{C6C7BA0F-B39A-48F6-88BC-DA3DC663F52F}" presName="textNode" presStyleLbl="node1" presStyleIdx="2" presStyleCnt="4">
        <dgm:presLayoutVars>
          <dgm:bulletEnabled val="1"/>
        </dgm:presLayoutVars>
      </dgm:prSet>
      <dgm:spPr/>
    </dgm:pt>
    <dgm:pt modelId="{8FC10C72-78BB-4EAA-B7C7-A4CCA7C369A5}" type="pres">
      <dgm:prSet presAssocID="{92445E5C-BB02-4246-A826-281326685B25}" presName="sibTrans" presStyleCnt="0"/>
      <dgm:spPr/>
    </dgm:pt>
    <dgm:pt modelId="{2B0B8329-753B-4E40-9686-1E8FAC174F6B}" type="pres">
      <dgm:prSet presAssocID="{AE3ED9EF-AEEC-4389-AEAC-2EFBD6C2B2CC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D9DF1F15-E528-4E28-B81C-0FBCC5888472}" srcId="{8451F45C-06E6-4192-862B-B0CBDC1C1FC2}" destId="{FAA77565-7F0B-417D-8393-6C77EAA32D2E}" srcOrd="0" destOrd="0" parTransId="{19C19A1A-6209-419E-BB3A-EB74F00EA540}" sibTransId="{928EDB9E-F87F-42FF-BFEF-73A08FFAF150}"/>
    <dgm:cxn modelId="{DD4EB319-9272-49D6-9FC8-5FE3C7D85438}" type="presOf" srcId="{F74DA87F-7855-4BE2-9AF3-D70E36CC26CF}" destId="{69DD4DA3-0035-4D7B-9D90-F22C8BDB38B6}" srcOrd="0" destOrd="1" presId="urn:microsoft.com/office/officeart/2005/8/layout/hProcess9"/>
    <dgm:cxn modelId="{1CC6EA20-F143-497E-BAB9-23B0FE2267E3}" srcId="{3BA2BBD0-A3AD-41A0-A9B7-B79C8BD87BAF}" destId="{F74DA87F-7855-4BE2-9AF3-D70E36CC26CF}" srcOrd="0" destOrd="0" parTransId="{5BDB1314-5D22-4E48-808A-D1ECD9DC67D7}" sibTransId="{E186CAF2-DD6D-4807-A47E-3AA23BB0702C}"/>
    <dgm:cxn modelId="{476BAE25-3613-447A-BD69-D206369B72F5}" type="presOf" srcId="{8451F45C-06E6-4192-862B-B0CBDC1C1FC2}" destId="{8B1B1765-426A-418F-98FF-472CB9EA27BF}" srcOrd="0" destOrd="0" presId="urn:microsoft.com/office/officeart/2005/8/layout/hProcess9"/>
    <dgm:cxn modelId="{F9637E2E-2A3E-464A-AFAC-58A5BE7D5C65}" type="presOf" srcId="{C6C7BA0F-B39A-48F6-88BC-DA3DC663F52F}" destId="{C541E375-6D3B-4278-83E4-BB4ED77B1B56}" srcOrd="0" destOrd="0" presId="urn:microsoft.com/office/officeart/2005/8/layout/hProcess9"/>
    <dgm:cxn modelId="{01E46230-14D0-45A5-AA05-4A790E2EA601}" type="presOf" srcId="{2E89969D-19D7-494A-8186-CFAC3E8F5653}" destId="{0ED94D74-5768-4D34-B49D-D3BED20F20EE}" srcOrd="0" destOrd="0" presId="urn:microsoft.com/office/officeart/2005/8/layout/hProcess9"/>
    <dgm:cxn modelId="{A3F46730-15EC-4FB1-BADD-04E6793CC215}" srcId="{2E89969D-19D7-494A-8186-CFAC3E8F5653}" destId="{C6C7BA0F-B39A-48F6-88BC-DA3DC663F52F}" srcOrd="2" destOrd="0" parTransId="{C03D3EB4-4BBE-4936-AEFA-E6021D677CDE}" sibTransId="{92445E5C-BB02-4246-A826-281326685B25}"/>
    <dgm:cxn modelId="{C5A47739-1587-4616-9F2F-FE2C43BDB599}" srcId="{2E89969D-19D7-494A-8186-CFAC3E8F5653}" destId="{3BA2BBD0-A3AD-41A0-A9B7-B79C8BD87BAF}" srcOrd="0" destOrd="0" parTransId="{AF5A9C6C-CE49-4FC4-A3C9-B9F553F1E142}" sibTransId="{D24C6005-04D7-44E7-A53D-0FFD3AC899FC}"/>
    <dgm:cxn modelId="{A35D8040-0CEA-4B67-AC5A-8F690F49BDEB}" type="presOf" srcId="{89140098-3EF1-4654-AF9E-828287D34B91}" destId="{2B0B8329-753B-4E40-9686-1E8FAC174F6B}" srcOrd="0" destOrd="1" presId="urn:microsoft.com/office/officeart/2005/8/layout/hProcess9"/>
    <dgm:cxn modelId="{66244884-EF54-4E50-A972-D921E5051DC2}" srcId="{C6C7BA0F-B39A-48F6-88BC-DA3DC663F52F}" destId="{E50E216B-93CF-4D16-B06F-819463398163}" srcOrd="0" destOrd="0" parTransId="{9C989CEC-C617-4D38-8045-4C44C1609034}" sibTransId="{D417BE6A-962F-44E4-BF10-73EEB0F17B7E}"/>
    <dgm:cxn modelId="{73E80C89-36DF-47B8-AA97-30881EF354CF}" type="presOf" srcId="{E50E216B-93CF-4D16-B06F-819463398163}" destId="{C541E375-6D3B-4278-83E4-BB4ED77B1B56}" srcOrd="0" destOrd="1" presId="urn:microsoft.com/office/officeart/2005/8/layout/hProcess9"/>
    <dgm:cxn modelId="{7CBB909F-1EC9-4457-98B4-60FCAFF7F469}" type="presOf" srcId="{FAA77565-7F0B-417D-8393-6C77EAA32D2E}" destId="{8B1B1765-426A-418F-98FF-472CB9EA27BF}" srcOrd="0" destOrd="1" presId="urn:microsoft.com/office/officeart/2005/8/layout/hProcess9"/>
    <dgm:cxn modelId="{ABDAE9A8-24D7-43DE-8464-424F3E2857B8}" srcId="{AE3ED9EF-AEEC-4389-AEAC-2EFBD6C2B2CC}" destId="{89140098-3EF1-4654-AF9E-828287D34B91}" srcOrd="0" destOrd="0" parTransId="{93270D14-68DC-412F-B4B7-7D9B6C708CC5}" sibTransId="{2EC56DA9-7FFF-4F2D-A124-7420548E9E42}"/>
    <dgm:cxn modelId="{9521D6BA-2B93-44C8-A577-7AC73B9CB7B9}" srcId="{2E89969D-19D7-494A-8186-CFAC3E8F5653}" destId="{8451F45C-06E6-4192-862B-B0CBDC1C1FC2}" srcOrd="1" destOrd="0" parTransId="{495E2D01-F095-4F76-BDD6-6C16D7B10871}" sibTransId="{5D511B25-83D5-4C12-8A40-0F54FA15DE29}"/>
    <dgm:cxn modelId="{CF5CCAEB-6073-4DDD-9FBF-856D3D11EFDA}" type="presOf" srcId="{AE3ED9EF-AEEC-4389-AEAC-2EFBD6C2B2CC}" destId="{2B0B8329-753B-4E40-9686-1E8FAC174F6B}" srcOrd="0" destOrd="0" presId="urn:microsoft.com/office/officeart/2005/8/layout/hProcess9"/>
    <dgm:cxn modelId="{C759A7F6-19BB-465B-8A49-8E67721257AC}" srcId="{2E89969D-19D7-494A-8186-CFAC3E8F5653}" destId="{AE3ED9EF-AEEC-4389-AEAC-2EFBD6C2B2CC}" srcOrd="3" destOrd="0" parTransId="{0C781FC5-4A08-491B-BDB2-9003B21E23D8}" sibTransId="{4D1F5618-9450-48BD-B6E2-78B07A7E38AB}"/>
    <dgm:cxn modelId="{892F7EFB-F1FD-44A2-A5C8-A2F86F84D72C}" type="presOf" srcId="{3BA2BBD0-A3AD-41A0-A9B7-B79C8BD87BAF}" destId="{69DD4DA3-0035-4D7B-9D90-F22C8BDB38B6}" srcOrd="0" destOrd="0" presId="urn:microsoft.com/office/officeart/2005/8/layout/hProcess9"/>
    <dgm:cxn modelId="{AE60EAF4-8F24-4BC7-AC58-0030465FC02F}" type="presParOf" srcId="{0ED94D74-5768-4D34-B49D-D3BED20F20EE}" destId="{7C540DC0-D160-43D6-9B23-012AE37A39F2}" srcOrd="0" destOrd="0" presId="urn:microsoft.com/office/officeart/2005/8/layout/hProcess9"/>
    <dgm:cxn modelId="{9EF5F4A0-8B49-404F-8FA1-712C8E2ED096}" type="presParOf" srcId="{0ED94D74-5768-4D34-B49D-D3BED20F20EE}" destId="{5ED711DA-3A0A-4FE5-A31A-7DC577DA2A13}" srcOrd="1" destOrd="0" presId="urn:microsoft.com/office/officeart/2005/8/layout/hProcess9"/>
    <dgm:cxn modelId="{75E5208E-19BF-486E-8657-BC8660EBE746}" type="presParOf" srcId="{5ED711DA-3A0A-4FE5-A31A-7DC577DA2A13}" destId="{69DD4DA3-0035-4D7B-9D90-F22C8BDB38B6}" srcOrd="0" destOrd="0" presId="urn:microsoft.com/office/officeart/2005/8/layout/hProcess9"/>
    <dgm:cxn modelId="{922F278A-7242-4F28-9D0C-16108E079D1B}" type="presParOf" srcId="{5ED711DA-3A0A-4FE5-A31A-7DC577DA2A13}" destId="{FC6A76BC-B4A2-4984-9279-FB436C21849B}" srcOrd="1" destOrd="0" presId="urn:microsoft.com/office/officeart/2005/8/layout/hProcess9"/>
    <dgm:cxn modelId="{AD920519-69A0-4C3E-8CD5-8869B6690420}" type="presParOf" srcId="{5ED711DA-3A0A-4FE5-A31A-7DC577DA2A13}" destId="{8B1B1765-426A-418F-98FF-472CB9EA27BF}" srcOrd="2" destOrd="0" presId="urn:microsoft.com/office/officeart/2005/8/layout/hProcess9"/>
    <dgm:cxn modelId="{8017B56F-D01B-47F1-B0C6-BA8AB7135ACB}" type="presParOf" srcId="{5ED711DA-3A0A-4FE5-A31A-7DC577DA2A13}" destId="{3B7B8474-1C54-447B-AB06-4895C012A3E2}" srcOrd="3" destOrd="0" presId="urn:microsoft.com/office/officeart/2005/8/layout/hProcess9"/>
    <dgm:cxn modelId="{7A157D29-1A3D-4433-AB16-276A4927C3B5}" type="presParOf" srcId="{5ED711DA-3A0A-4FE5-A31A-7DC577DA2A13}" destId="{C541E375-6D3B-4278-83E4-BB4ED77B1B56}" srcOrd="4" destOrd="0" presId="urn:microsoft.com/office/officeart/2005/8/layout/hProcess9"/>
    <dgm:cxn modelId="{C6AB33DE-6BD4-4097-B2A9-D1401374E730}" type="presParOf" srcId="{5ED711DA-3A0A-4FE5-A31A-7DC577DA2A13}" destId="{8FC10C72-78BB-4EAA-B7C7-A4CCA7C369A5}" srcOrd="5" destOrd="0" presId="urn:microsoft.com/office/officeart/2005/8/layout/hProcess9"/>
    <dgm:cxn modelId="{48969955-D230-4FE5-BFD6-910B8136D10E}" type="presParOf" srcId="{5ED711DA-3A0A-4FE5-A31A-7DC577DA2A13}" destId="{2B0B8329-753B-4E40-9686-1E8FAC174F6B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765A8E-9341-4197-AE4A-2D7FBFFA56A8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0D66E94-F4A6-4F27-A1C9-FE0814A13CA4}">
      <dgm:prSet phldrT="[Text]"/>
      <dgm:spPr/>
      <dgm:t>
        <a:bodyPr/>
        <a:lstStyle/>
        <a:p>
          <a:r>
            <a:rPr lang="en-US" b="1" dirty="0" err="1"/>
            <a:t>Kecerahan</a:t>
          </a:r>
          <a:r>
            <a:rPr lang="en-US" b="1" dirty="0"/>
            <a:t> (</a:t>
          </a:r>
          <a:r>
            <a:rPr lang="en-US" b="1" i="1" dirty="0"/>
            <a:t>brightness</a:t>
          </a:r>
          <a:r>
            <a:rPr lang="en-US" b="1" dirty="0"/>
            <a:t>)</a:t>
          </a:r>
        </a:p>
      </dgm:t>
    </dgm:pt>
    <dgm:pt modelId="{A18B1E8C-DF60-4D28-A1A6-C84A7049CFCA}" type="parTrans" cxnId="{FD35B7B4-2E38-4BDF-A718-45E77D28519B}">
      <dgm:prSet/>
      <dgm:spPr/>
      <dgm:t>
        <a:bodyPr/>
        <a:lstStyle/>
        <a:p>
          <a:endParaRPr lang="en-US"/>
        </a:p>
      </dgm:t>
    </dgm:pt>
    <dgm:pt modelId="{3F70D767-0DDC-4ADC-8300-6B6F581CE0F0}" type="sibTrans" cxnId="{FD35B7B4-2E38-4BDF-A718-45E77D28519B}">
      <dgm:prSet/>
      <dgm:spPr/>
      <dgm:t>
        <a:bodyPr/>
        <a:lstStyle/>
        <a:p>
          <a:endParaRPr lang="en-US"/>
        </a:p>
      </dgm:t>
    </dgm:pt>
    <dgm:pt modelId="{70FE4926-AACB-4907-84E3-A93EF216639B}">
      <dgm:prSet phldrT="[Text]"/>
      <dgm:spPr/>
      <dgm:t>
        <a:bodyPr/>
        <a:lstStyle/>
        <a:p>
          <a:r>
            <a:rPr lang="en-US" b="1" dirty="0" err="1"/>
            <a:t>Inversi</a:t>
          </a:r>
          <a:r>
            <a:rPr lang="en-US" b="1" dirty="0"/>
            <a:t> (</a:t>
          </a:r>
          <a:r>
            <a:rPr lang="en-US" b="1" i="1" dirty="0"/>
            <a:t>invert</a:t>
          </a:r>
          <a:r>
            <a:rPr lang="en-US" b="1" dirty="0"/>
            <a:t>)</a:t>
          </a:r>
        </a:p>
      </dgm:t>
    </dgm:pt>
    <dgm:pt modelId="{EE58CBDA-DFB9-4650-A256-DE3F66FAA21F}" type="parTrans" cxnId="{607991C3-E009-48D9-ABF6-AC8B3EE620CA}">
      <dgm:prSet/>
      <dgm:spPr/>
      <dgm:t>
        <a:bodyPr/>
        <a:lstStyle/>
        <a:p>
          <a:endParaRPr lang="en-US"/>
        </a:p>
      </dgm:t>
    </dgm:pt>
    <dgm:pt modelId="{12C8B4FA-1E27-4C2B-ABC1-BD0683990144}" type="sibTrans" cxnId="{607991C3-E009-48D9-ABF6-AC8B3EE620CA}">
      <dgm:prSet/>
      <dgm:spPr/>
      <dgm:t>
        <a:bodyPr/>
        <a:lstStyle/>
        <a:p>
          <a:endParaRPr lang="en-US"/>
        </a:p>
      </dgm:t>
    </dgm:pt>
    <dgm:pt modelId="{C548A8E0-CF84-45EE-B2AC-AA98FAD46D12}">
      <dgm:prSet phldrT="[Text]" phldr="1"/>
      <dgm:spPr/>
      <dgm:t>
        <a:bodyPr/>
        <a:lstStyle/>
        <a:p>
          <a:endParaRPr lang="en-US" dirty="0"/>
        </a:p>
      </dgm:t>
    </dgm:pt>
    <dgm:pt modelId="{55C63249-7C5B-4E26-AB95-4042837643C5}" type="parTrans" cxnId="{2B743637-842A-45BD-B6F2-48EC19BF2619}">
      <dgm:prSet/>
      <dgm:spPr/>
      <dgm:t>
        <a:bodyPr/>
        <a:lstStyle/>
        <a:p>
          <a:endParaRPr lang="en-US"/>
        </a:p>
      </dgm:t>
    </dgm:pt>
    <dgm:pt modelId="{6F26A8AF-561F-4C27-BBE8-A83D986B45F7}" type="sibTrans" cxnId="{2B743637-842A-45BD-B6F2-48EC19BF2619}">
      <dgm:prSet/>
      <dgm:spPr/>
      <dgm:t>
        <a:bodyPr/>
        <a:lstStyle/>
        <a:p>
          <a:endParaRPr lang="en-US"/>
        </a:p>
      </dgm:t>
    </dgm:pt>
    <dgm:pt modelId="{0E7B04AB-36EC-4B4D-816B-549280F6E9D4}">
      <dgm:prSet/>
      <dgm:spPr/>
      <dgm:t>
        <a:bodyPr/>
        <a:lstStyle/>
        <a:p>
          <a:r>
            <a:rPr lang="en-US" b="1" dirty="0" err="1"/>
            <a:t>Konversi</a:t>
          </a:r>
          <a:r>
            <a:rPr lang="en-US" b="1" dirty="0"/>
            <a:t> </a:t>
          </a:r>
          <a:r>
            <a:rPr lang="en-US" b="1" dirty="0" err="1"/>
            <a:t>citra</a:t>
          </a:r>
          <a:r>
            <a:rPr lang="en-US" b="1" dirty="0"/>
            <a:t> </a:t>
          </a:r>
          <a:r>
            <a:rPr lang="en-US" b="1" dirty="0" err="1"/>
            <a:t>ke</a:t>
          </a:r>
          <a:r>
            <a:rPr lang="en-US" b="1" dirty="0"/>
            <a:t> </a:t>
          </a:r>
          <a:r>
            <a:rPr lang="en-US" b="1" dirty="0" err="1"/>
            <a:t>citra</a:t>
          </a:r>
          <a:r>
            <a:rPr lang="en-US" b="1" dirty="0"/>
            <a:t> </a:t>
          </a:r>
          <a:r>
            <a:rPr lang="en-US" b="1" dirty="0" err="1"/>
            <a:t>keabuan</a:t>
          </a:r>
          <a:r>
            <a:rPr lang="en-US" b="1" dirty="0"/>
            <a:t> (</a:t>
          </a:r>
          <a:r>
            <a:rPr lang="en-US" b="1" i="1" dirty="0"/>
            <a:t>grayscale convert</a:t>
          </a:r>
          <a:r>
            <a:rPr lang="en-US" b="1" dirty="0"/>
            <a:t>)</a:t>
          </a:r>
        </a:p>
      </dgm:t>
    </dgm:pt>
    <dgm:pt modelId="{F60CE731-CB84-484D-8875-C21FED42102D}" type="parTrans" cxnId="{749BB0EB-FBA4-4206-AD32-751ED411C3BD}">
      <dgm:prSet/>
      <dgm:spPr/>
      <dgm:t>
        <a:bodyPr/>
        <a:lstStyle/>
        <a:p>
          <a:endParaRPr lang="en-US"/>
        </a:p>
      </dgm:t>
    </dgm:pt>
    <dgm:pt modelId="{4CAB9AC8-08C1-497C-82F6-49755750A472}" type="sibTrans" cxnId="{749BB0EB-FBA4-4206-AD32-751ED411C3BD}">
      <dgm:prSet/>
      <dgm:spPr/>
      <dgm:t>
        <a:bodyPr/>
        <a:lstStyle/>
        <a:p>
          <a:endParaRPr lang="en-US"/>
        </a:p>
      </dgm:t>
    </dgm:pt>
    <dgm:pt modelId="{BDDAED5E-F339-4773-8C83-DA7DF25EEF6B}">
      <dgm:prSet/>
      <dgm:spPr/>
      <dgm:t>
        <a:bodyPr/>
        <a:lstStyle/>
        <a:p>
          <a:r>
            <a:rPr lang="en-US" b="1" dirty="0" err="1"/>
            <a:t>Binerisasi</a:t>
          </a:r>
          <a:r>
            <a:rPr lang="en-US" b="1" dirty="0"/>
            <a:t> (</a:t>
          </a:r>
          <a:r>
            <a:rPr lang="en-US" b="1" i="1" dirty="0" err="1"/>
            <a:t>thresholding</a:t>
          </a:r>
          <a:r>
            <a:rPr lang="en-US" b="1" dirty="0"/>
            <a:t>)</a:t>
          </a:r>
        </a:p>
      </dgm:t>
    </dgm:pt>
    <dgm:pt modelId="{7FF29A62-C4B9-4E74-816B-90B94F8D5492}" type="parTrans" cxnId="{7DD5661F-C90B-4CEA-B9C2-1EED2EDB638C}">
      <dgm:prSet/>
      <dgm:spPr/>
      <dgm:t>
        <a:bodyPr/>
        <a:lstStyle/>
        <a:p>
          <a:endParaRPr lang="en-US"/>
        </a:p>
      </dgm:t>
    </dgm:pt>
    <dgm:pt modelId="{FF62BFCE-6DD0-4E3C-9FC9-EBBCF0794B87}" type="sibTrans" cxnId="{7DD5661F-C90B-4CEA-B9C2-1EED2EDB638C}">
      <dgm:prSet/>
      <dgm:spPr/>
      <dgm:t>
        <a:bodyPr/>
        <a:lstStyle/>
        <a:p>
          <a:endParaRPr lang="en-US"/>
        </a:p>
      </dgm:t>
    </dgm:pt>
    <dgm:pt modelId="{9DC53D39-1F18-4615-89B2-BFA26C3E3D9C}">
      <dgm:prSet/>
      <dgm:spPr/>
      <dgm:t>
        <a:bodyPr/>
        <a:lstStyle/>
        <a:p>
          <a:r>
            <a:rPr lang="en-US" i="1" dirty="0"/>
            <a:t>Look-Up Table</a:t>
          </a:r>
          <a:r>
            <a:rPr lang="en-US" dirty="0"/>
            <a:t> (LUT)</a:t>
          </a:r>
        </a:p>
      </dgm:t>
    </dgm:pt>
    <dgm:pt modelId="{D4455A32-8434-4563-9079-504BFF945E3B}" type="parTrans" cxnId="{F7ECD8BD-2197-4235-803D-DE96ADBF7E6F}">
      <dgm:prSet/>
      <dgm:spPr/>
      <dgm:t>
        <a:bodyPr/>
        <a:lstStyle/>
        <a:p>
          <a:endParaRPr lang="en-US"/>
        </a:p>
      </dgm:t>
    </dgm:pt>
    <dgm:pt modelId="{54122DF3-C564-488C-A493-FE329F3B41A5}" type="sibTrans" cxnId="{F7ECD8BD-2197-4235-803D-DE96ADBF7E6F}">
      <dgm:prSet/>
      <dgm:spPr/>
      <dgm:t>
        <a:bodyPr/>
        <a:lstStyle/>
        <a:p>
          <a:endParaRPr lang="en-US"/>
        </a:p>
      </dgm:t>
    </dgm:pt>
    <dgm:pt modelId="{C27216C3-2500-489E-BDC9-3AD77474E0C5}">
      <dgm:prSet/>
      <dgm:spPr/>
      <dgm:t>
        <a:bodyPr/>
        <a:lstStyle/>
        <a:p>
          <a:r>
            <a:rPr lang="en-US" b="1" dirty="0" err="1"/>
            <a:t>Ekualisasi</a:t>
          </a:r>
          <a:r>
            <a:rPr lang="en-US" b="1" dirty="0"/>
            <a:t> histogram (</a:t>
          </a:r>
          <a:r>
            <a:rPr lang="en-US" b="1" i="1" dirty="0"/>
            <a:t>histogram equalization</a:t>
          </a:r>
          <a:r>
            <a:rPr lang="en-US" b="1" dirty="0"/>
            <a:t>)</a:t>
          </a:r>
        </a:p>
      </dgm:t>
    </dgm:pt>
    <dgm:pt modelId="{81FE0497-F9F8-4F8E-A3F9-DB0B1D15E2E1}" type="parTrans" cxnId="{FB88F10E-FD37-412B-A99B-E414C16D02EF}">
      <dgm:prSet/>
      <dgm:spPr/>
      <dgm:t>
        <a:bodyPr/>
        <a:lstStyle/>
        <a:p>
          <a:endParaRPr lang="en-US"/>
        </a:p>
      </dgm:t>
    </dgm:pt>
    <dgm:pt modelId="{19762236-0A4D-462A-ABFD-989BC3524465}" type="sibTrans" cxnId="{FB88F10E-FD37-412B-A99B-E414C16D02EF}">
      <dgm:prSet/>
      <dgm:spPr/>
      <dgm:t>
        <a:bodyPr/>
        <a:lstStyle/>
        <a:p>
          <a:endParaRPr lang="en-US"/>
        </a:p>
      </dgm:t>
    </dgm:pt>
    <dgm:pt modelId="{E2CEA442-58B6-45A4-8C67-DB9C563C1710}">
      <dgm:prSet/>
      <dgm:spPr/>
      <dgm:t>
        <a:bodyPr/>
        <a:lstStyle/>
        <a:p>
          <a:r>
            <a:rPr lang="en-US" i="1" dirty="0"/>
            <a:t>Contrast stretching</a:t>
          </a:r>
        </a:p>
      </dgm:t>
    </dgm:pt>
    <dgm:pt modelId="{A5083316-585A-4C3E-B6B2-9CB96DEC5A69}" type="parTrans" cxnId="{87F85FE8-50D2-407A-AA28-A6A842F9FF7B}">
      <dgm:prSet/>
      <dgm:spPr/>
      <dgm:t>
        <a:bodyPr/>
        <a:lstStyle/>
        <a:p>
          <a:endParaRPr lang="en-US"/>
        </a:p>
      </dgm:t>
    </dgm:pt>
    <dgm:pt modelId="{B7A265E3-68D6-4EBA-AA2A-7089481D7EFB}" type="sibTrans" cxnId="{87F85FE8-50D2-407A-AA28-A6A842F9FF7B}">
      <dgm:prSet/>
      <dgm:spPr/>
      <dgm:t>
        <a:bodyPr/>
        <a:lstStyle/>
        <a:p>
          <a:endParaRPr lang="en-US"/>
        </a:p>
      </dgm:t>
    </dgm:pt>
    <dgm:pt modelId="{2DBE3306-26E4-44B1-AB87-AE4DC951DF03}" type="pres">
      <dgm:prSet presAssocID="{6A765A8E-9341-4197-AE4A-2D7FBFFA56A8}" presName="Name0" presStyleCnt="0">
        <dgm:presLayoutVars>
          <dgm:chMax val="7"/>
          <dgm:chPref val="7"/>
          <dgm:dir/>
        </dgm:presLayoutVars>
      </dgm:prSet>
      <dgm:spPr/>
    </dgm:pt>
    <dgm:pt modelId="{B54B905B-C99C-434C-A6A0-9D232100A082}" type="pres">
      <dgm:prSet presAssocID="{6A765A8E-9341-4197-AE4A-2D7FBFFA56A8}" presName="Name1" presStyleCnt="0"/>
      <dgm:spPr/>
    </dgm:pt>
    <dgm:pt modelId="{9054D41E-7028-4610-AF5E-5C87EEFD14A3}" type="pres">
      <dgm:prSet presAssocID="{6A765A8E-9341-4197-AE4A-2D7FBFFA56A8}" presName="cycle" presStyleCnt="0"/>
      <dgm:spPr/>
    </dgm:pt>
    <dgm:pt modelId="{16497E25-2336-47A6-92BB-9BBEDA35F6F9}" type="pres">
      <dgm:prSet presAssocID="{6A765A8E-9341-4197-AE4A-2D7FBFFA56A8}" presName="srcNode" presStyleLbl="node1" presStyleIdx="0" presStyleCnt="7"/>
      <dgm:spPr/>
    </dgm:pt>
    <dgm:pt modelId="{D4BE59F0-61AA-41E1-A9C4-06EAB1656019}" type="pres">
      <dgm:prSet presAssocID="{6A765A8E-9341-4197-AE4A-2D7FBFFA56A8}" presName="conn" presStyleLbl="parChTrans1D2" presStyleIdx="0" presStyleCnt="1"/>
      <dgm:spPr/>
    </dgm:pt>
    <dgm:pt modelId="{E608D903-0C01-4CB9-991C-6E4340868D31}" type="pres">
      <dgm:prSet presAssocID="{6A765A8E-9341-4197-AE4A-2D7FBFFA56A8}" presName="extraNode" presStyleLbl="node1" presStyleIdx="0" presStyleCnt="7"/>
      <dgm:spPr/>
    </dgm:pt>
    <dgm:pt modelId="{A2B87355-86D7-4F8C-B268-D76C3E86932E}" type="pres">
      <dgm:prSet presAssocID="{6A765A8E-9341-4197-AE4A-2D7FBFFA56A8}" presName="dstNode" presStyleLbl="node1" presStyleIdx="0" presStyleCnt="7"/>
      <dgm:spPr/>
    </dgm:pt>
    <dgm:pt modelId="{4B5F9A0A-1D30-49E7-9755-51CC4E69108C}" type="pres">
      <dgm:prSet presAssocID="{50D66E94-F4A6-4F27-A1C9-FE0814A13CA4}" presName="text_1" presStyleLbl="node1" presStyleIdx="0" presStyleCnt="7">
        <dgm:presLayoutVars>
          <dgm:bulletEnabled val="1"/>
        </dgm:presLayoutVars>
      </dgm:prSet>
      <dgm:spPr/>
    </dgm:pt>
    <dgm:pt modelId="{2890C597-85F6-4116-83C1-79580EEDEB0D}" type="pres">
      <dgm:prSet presAssocID="{50D66E94-F4A6-4F27-A1C9-FE0814A13CA4}" presName="accent_1" presStyleCnt="0"/>
      <dgm:spPr/>
    </dgm:pt>
    <dgm:pt modelId="{022B1668-1232-4D0A-9893-2CDA9C058765}" type="pres">
      <dgm:prSet presAssocID="{50D66E94-F4A6-4F27-A1C9-FE0814A13CA4}" presName="accentRepeatNode" presStyleLbl="solidFgAcc1" presStyleIdx="0" presStyleCnt="7"/>
      <dgm:spPr/>
    </dgm:pt>
    <dgm:pt modelId="{2356F4AF-4C21-47E8-8F17-73C00687AE43}" type="pres">
      <dgm:prSet presAssocID="{70FE4926-AACB-4907-84E3-A93EF216639B}" presName="text_2" presStyleLbl="node1" presStyleIdx="1" presStyleCnt="7">
        <dgm:presLayoutVars>
          <dgm:bulletEnabled val="1"/>
        </dgm:presLayoutVars>
      </dgm:prSet>
      <dgm:spPr/>
    </dgm:pt>
    <dgm:pt modelId="{D59648D9-1FE8-4751-91AE-3856BE62B54D}" type="pres">
      <dgm:prSet presAssocID="{70FE4926-AACB-4907-84E3-A93EF216639B}" presName="accent_2" presStyleCnt="0"/>
      <dgm:spPr/>
    </dgm:pt>
    <dgm:pt modelId="{B1207A8A-5A0D-48D8-A89C-6D61294D9CE6}" type="pres">
      <dgm:prSet presAssocID="{70FE4926-AACB-4907-84E3-A93EF216639B}" presName="accentRepeatNode" presStyleLbl="solidFgAcc1" presStyleIdx="1" presStyleCnt="7"/>
      <dgm:spPr/>
    </dgm:pt>
    <dgm:pt modelId="{DFDA824B-D890-4ECB-A7D4-4F81333C9FA1}" type="pres">
      <dgm:prSet presAssocID="{0E7B04AB-36EC-4B4D-816B-549280F6E9D4}" presName="text_3" presStyleLbl="node1" presStyleIdx="2" presStyleCnt="7">
        <dgm:presLayoutVars>
          <dgm:bulletEnabled val="1"/>
        </dgm:presLayoutVars>
      </dgm:prSet>
      <dgm:spPr/>
    </dgm:pt>
    <dgm:pt modelId="{9488D202-BE79-4604-A134-88DE94445289}" type="pres">
      <dgm:prSet presAssocID="{0E7B04AB-36EC-4B4D-816B-549280F6E9D4}" presName="accent_3" presStyleCnt="0"/>
      <dgm:spPr/>
    </dgm:pt>
    <dgm:pt modelId="{E361B7B5-76CA-422E-9D9E-611C645351EF}" type="pres">
      <dgm:prSet presAssocID="{0E7B04AB-36EC-4B4D-816B-549280F6E9D4}" presName="accentRepeatNode" presStyleLbl="solidFgAcc1" presStyleIdx="2" presStyleCnt="7"/>
      <dgm:spPr/>
    </dgm:pt>
    <dgm:pt modelId="{538009EF-9F4E-44BD-9F6D-EE08A80D7119}" type="pres">
      <dgm:prSet presAssocID="{BDDAED5E-F339-4773-8C83-DA7DF25EEF6B}" presName="text_4" presStyleLbl="node1" presStyleIdx="3" presStyleCnt="7">
        <dgm:presLayoutVars>
          <dgm:bulletEnabled val="1"/>
        </dgm:presLayoutVars>
      </dgm:prSet>
      <dgm:spPr/>
    </dgm:pt>
    <dgm:pt modelId="{FCA70E2E-3BDC-4F5F-A741-75E48204F1AB}" type="pres">
      <dgm:prSet presAssocID="{BDDAED5E-F339-4773-8C83-DA7DF25EEF6B}" presName="accent_4" presStyleCnt="0"/>
      <dgm:spPr/>
    </dgm:pt>
    <dgm:pt modelId="{7733BA7F-8B36-4A3A-966B-D05E76E5C601}" type="pres">
      <dgm:prSet presAssocID="{BDDAED5E-F339-4773-8C83-DA7DF25EEF6B}" presName="accentRepeatNode" presStyleLbl="solidFgAcc1" presStyleIdx="3" presStyleCnt="7"/>
      <dgm:spPr/>
    </dgm:pt>
    <dgm:pt modelId="{BD8B1464-09AF-44E6-B160-09B32CE54B78}" type="pres">
      <dgm:prSet presAssocID="{9DC53D39-1F18-4615-89B2-BFA26C3E3D9C}" presName="text_5" presStyleLbl="node1" presStyleIdx="4" presStyleCnt="7">
        <dgm:presLayoutVars>
          <dgm:bulletEnabled val="1"/>
        </dgm:presLayoutVars>
      </dgm:prSet>
      <dgm:spPr/>
    </dgm:pt>
    <dgm:pt modelId="{39692399-DA2C-4BC2-8656-04980AF78041}" type="pres">
      <dgm:prSet presAssocID="{9DC53D39-1F18-4615-89B2-BFA26C3E3D9C}" presName="accent_5" presStyleCnt="0"/>
      <dgm:spPr/>
    </dgm:pt>
    <dgm:pt modelId="{0B6C0133-5977-42B6-B9FE-68155BDC6EEC}" type="pres">
      <dgm:prSet presAssocID="{9DC53D39-1F18-4615-89B2-BFA26C3E3D9C}" presName="accentRepeatNode" presStyleLbl="solidFgAcc1" presStyleIdx="4" presStyleCnt="7"/>
      <dgm:spPr/>
    </dgm:pt>
    <dgm:pt modelId="{EBD89365-E305-48C1-AB65-E59C7F2DA2B4}" type="pres">
      <dgm:prSet presAssocID="{C27216C3-2500-489E-BDC9-3AD77474E0C5}" presName="text_6" presStyleLbl="node1" presStyleIdx="5" presStyleCnt="7">
        <dgm:presLayoutVars>
          <dgm:bulletEnabled val="1"/>
        </dgm:presLayoutVars>
      </dgm:prSet>
      <dgm:spPr/>
    </dgm:pt>
    <dgm:pt modelId="{65FE28B2-BC1F-43B4-A595-3A614BE66B38}" type="pres">
      <dgm:prSet presAssocID="{C27216C3-2500-489E-BDC9-3AD77474E0C5}" presName="accent_6" presStyleCnt="0"/>
      <dgm:spPr/>
    </dgm:pt>
    <dgm:pt modelId="{CEA3920C-7A23-4628-88E6-465F9358AE83}" type="pres">
      <dgm:prSet presAssocID="{C27216C3-2500-489E-BDC9-3AD77474E0C5}" presName="accentRepeatNode" presStyleLbl="solidFgAcc1" presStyleIdx="5" presStyleCnt="7"/>
      <dgm:spPr/>
    </dgm:pt>
    <dgm:pt modelId="{4E627AAF-AE6C-4437-86DA-DE1AC958E5F0}" type="pres">
      <dgm:prSet presAssocID="{E2CEA442-58B6-45A4-8C67-DB9C563C1710}" presName="text_7" presStyleLbl="node1" presStyleIdx="6" presStyleCnt="7">
        <dgm:presLayoutVars>
          <dgm:bulletEnabled val="1"/>
        </dgm:presLayoutVars>
      </dgm:prSet>
      <dgm:spPr/>
    </dgm:pt>
    <dgm:pt modelId="{07885B6E-1666-4343-AD86-7621249754B2}" type="pres">
      <dgm:prSet presAssocID="{E2CEA442-58B6-45A4-8C67-DB9C563C1710}" presName="accent_7" presStyleCnt="0"/>
      <dgm:spPr/>
    </dgm:pt>
    <dgm:pt modelId="{73A2E5AF-DC56-4FA3-B424-0A5742CA9959}" type="pres">
      <dgm:prSet presAssocID="{E2CEA442-58B6-45A4-8C67-DB9C563C1710}" presName="accentRepeatNode" presStyleLbl="solidFgAcc1" presStyleIdx="6" presStyleCnt="7"/>
      <dgm:spPr/>
    </dgm:pt>
  </dgm:ptLst>
  <dgm:cxnLst>
    <dgm:cxn modelId="{FB88F10E-FD37-412B-A99B-E414C16D02EF}" srcId="{6A765A8E-9341-4197-AE4A-2D7FBFFA56A8}" destId="{C27216C3-2500-489E-BDC9-3AD77474E0C5}" srcOrd="5" destOrd="0" parTransId="{81FE0497-F9F8-4F8E-A3F9-DB0B1D15E2E1}" sibTransId="{19762236-0A4D-462A-ABFD-989BC3524465}"/>
    <dgm:cxn modelId="{7DD5661F-C90B-4CEA-B9C2-1EED2EDB638C}" srcId="{6A765A8E-9341-4197-AE4A-2D7FBFFA56A8}" destId="{BDDAED5E-F339-4773-8C83-DA7DF25EEF6B}" srcOrd="3" destOrd="0" parTransId="{7FF29A62-C4B9-4E74-816B-90B94F8D5492}" sibTransId="{FF62BFCE-6DD0-4E3C-9FC9-EBBCF0794B87}"/>
    <dgm:cxn modelId="{2B743637-842A-45BD-B6F2-48EC19BF2619}" srcId="{6A765A8E-9341-4197-AE4A-2D7FBFFA56A8}" destId="{C548A8E0-CF84-45EE-B2AC-AA98FAD46D12}" srcOrd="7" destOrd="0" parTransId="{55C63249-7C5B-4E26-AB95-4042837643C5}" sibTransId="{6F26A8AF-561F-4C27-BBE8-A83D986B45F7}"/>
    <dgm:cxn modelId="{DF47F337-AF8F-4A3C-8D63-FEC5BB54BE06}" type="presOf" srcId="{3F70D767-0DDC-4ADC-8300-6B6F581CE0F0}" destId="{D4BE59F0-61AA-41E1-A9C4-06EAB1656019}" srcOrd="0" destOrd="0" presId="urn:microsoft.com/office/officeart/2008/layout/VerticalCurvedList"/>
    <dgm:cxn modelId="{E8E83469-EFAA-4ABB-B8BC-489BE962F1CC}" type="presOf" srcId="{0E7B04AB-36EC-4B4D-816B-549280F6E9D4}" destId="{DFDA824B-D890-4ECB-A7D4-4F81333C9FA1}" srcOrd="0" destOrd="0" presId="urn:microsoft.com/office/officeart/2008/layout/VerticalCurvedList"/>
    <dgm:cxn modelId="{01DA1E6D-A5ED-485D-BF78-330D62651DFF}" type="presOf" srcId="{E2CEA442-58B6-45A4-8C67-DB9C563C1710}" destId="{4E627AAF-AE6C-4437-86DA-DE1AC958E5F0}" srcOrd="0" destOrd="0" presId="urn:microsoft.com/office/officeart/2008/layout/VerticalCurvedList"/>
    <dgm:cxn modelId="{DEB68597-F964-4626-91F3-FE264E167501}" type="presOf" srcId="{70FE4926-AACB-4907-84E3-A93EF216639B}" destId="{2356F4AF-4C21-47E8-8F17-73C00687AE43}" srcOrd="0" destOrd="0" presId="urn:microsoft.com/office/officeart/2008/layout/VerticalCurvedList"/>
    <dgm:cxn modelId="{3DA6EFA1-9FF5-4118-BFB9-706B7CC8450C}" type="presOf" srcId="{C27216C3-2500-489E-BDC9-3AD77474E0C5}" destId="{EBD89365-E305-48C1-AB65-E59C7F2DA2B4}" srcOrd="0" destOrd="0" presId="urn:microsoft.com/office/officeart/2008/layout/VerticalCurvedList"/>
    <dgm:cxn modelId="{FD35B7B4-2E38-4BDF-A718-45E77D28519B}" srcId="{6A765A8E-9341-4197-AE4A-2D7FBFFA56A8}" destId="{50D66E94-F4A6-4F27-A1C9-FE0814A13CA4}" srcOrd="0" destOrd="0" parTransId="{A18B1E8C-DF60-4D28-A1A6-C84A7049CFCA}" sibTransId="{3F70D767-0DDC-4ADC-8300-6B6F581CE0F0}"/>
    <dgm:cxn modelId="{F7ECD8BD-2197-4235-803D-DE96ADBF7E6F}" srcId="{6A765A8E-9341-4197-AE4A-2D7FBFFA56A8}" destId="{9DC53D39-1F18-4615-89B2-BFA26C3E3D9C}" srcOrd="4" destOrd="0" parTransId="{D4455A32-8434-4563-9079-504BFF945E3B}" sibTransId="{54122DF3-C564-488C-A493-FE329F3B41A5}"/>
    <dgm:cxn modelId="{A60A7EC2-6D8E-436C-8C2C-416BC681DE37}" type="presOf" srcId="{BDDAED5E-F339-4773-8C83-DA7DF25EEF6B}" destId="{538009EF-9F4E-44BD-9F6D-EE08A80D7119}" srcOrd="0" destOrd="0" presId="urn:microsoft.com/office/officeart/2008/layout/VerticalCurvedList"/>
    <dgm:cxn modelId="{607991C3-E009-48D9-ABF6-AC8B3EE620CA}" srcId="{6A765A8E-9341-4197-AE4A-2D7FBFFA56A8}" destId="{70FE4926-AACB-4907-84E3-A93EF216639B}" srcOrd="1" destOrd="0" parTransId="{EE58CBDA-DFB9-4650-A256-DE3F66FAA21F}" sibTransId="{12C8B4FA-1E27-4C2B-ABC1-BD0683990144}"/>
    <dgm:cxn modelId="{493A57C4-67FE-4F65-8F92-61774CC9CC62}" type="presOf" srcId="{6A765A8E-9341-4197-AE4A-2D7FBFFA56A8}" destId="{2DBE3306-26E4-44B1-AB87-AE4DC951DF03}" srcOrd="0" destOrd="0" presId="urn:microsoft.com/office/officeart/2008/layout/VerticalCurvedList"/>
    <dgm:cxn modelId="{988098C7-39AD-42FB-8819-A7A3EE0ED7B0}" type="presOf" srcId="{50D66E94-F4A6-4F27-A1C9-FE0814A13CA4}" destId="{4B5F9A0A-1D30-49E7-9755-51CC4E69108C}" srcOrd="0" destOrd="0" presId="urn:microsoft.com/office/officeart/2008/layout/VerticalCurvedList"/>
    <dgm:cxn modelId="{87F85FE8-50D2-407A-AA28-A6A842F9FF7B}" srcId="{6A765A8E-9341-4197-AE4A-2D7FBFFA56A8}" destId="{E2CEA442-58B6-45A4-8C67-DB9C563C1710}" srcOrd="6" destOrd="0" parTransId="{A5083316-585A-4C3E-B6B2-9CB96DEC5A69}" sibTransId="{B7A265E3-68D6-4EBA-AA2A-7089481D7EFB}"/>
    <dgm:cxn modelId="{749BB0EB-FBA4-4206-AD32-751ED411C3BD}" srcId="{6A765A8E-9341-4197-AE4A-2D7FBFFA56A8}" destId="{0E7B04AB-36EC-4B4D-816B-549280F6E9D4}" srcOrd="2" destOrd="0" parTransId="{F60CE731-CB84-484D-8875-C21FED42102D}" sibTransId="{4CAB9AC8-08C1-497C-82F6-49755750A472}"/>
    <dgm:cxn modelId="{FE5FB0F4-355C-446F-878F-F8C936320DD0}" type="presOf" srcId="{9DC53D39-1F18-4615-89B2-BFA26C3E3D9C}" destId="{BD8B1464-09AF-44E6-B160-09B32CE54B78}" srcOrd="0" destOrd="0" presId="urn:microsoft.com/office/officeart/2008/layout/VerticalCurvedList"/>
    <dgm:cxn modelId="{F7EC907C-D4F0-4FD3-BEB6-91E94CE2AEE1}" type="presParOf" srcId="{2DBE3306-26E4-44B1-AB87-AE4DC951DF03}" destId="{B54B905B-C99C-434C-A6A0-9D232100A082}" srcOrd="0" destOrd="0" presId="urn:microsoft.com/office/officeart/2008/layout/VerticalCurvedList"/>
    <dgm:cxn modelId="{5F6F812B-101A-4352-AB97-E1BA05A43A3B}" type="presParOf" srcId="{B54B905B-C99C-434C-A6A0-9D232100A082}" destId="{9054D41E-7028-4610-AF5E-5C87EEFD14A3}" srcOrd="0" destOrd="0" presId="urn:microsoft.com/office/officeart/2008/layout/VerticalCurvedList"/>
    <dgm:cxn modelId="{658CEAB9-F92B-4FAC-B82A-4EB02E5621AC}" type="presParOf" srcId="{9054D41E-7028-4610-AF5E-5C87EEFD14A3}" destId="{16497E25-2336-47A6-92BB-9BBEDA35F6F9}" srcOrd="0" destOrd="0" presId="urn:microsoft.com/office/officeart/2008/layout/VerticalCurvedList"/>
    <dgm:cxn modelId="{61CB2477-C290-4248-959B-15395A197F32}" type="presParOf" srcId="{9054D41E-7028-4610-AF5E-5C87EEFD14A3}" destId="{D4BE59F0-61AA-41E1-A9C4-06EAB1656019}" srcOrd="1" destOrd="0" presId="urn:microsoft.com/office/officeart/2008/layout/VerticalCurvedList"/>
    <dgm:cxn modelId="{7A6D0B7F-3110-42F8-B34F-DA9B86073EDB}" type="presParOf" srcId="{9054D41E-7028-4610-AF5E-5C87EEFD14A3}" destId="{E608D903-0C01-4CB9-991C-6E4340868D31}" srcOrd="2" destOrd="0" presId="urn:microsoft.com/office/officeart/2008/layout/VerticalCurvedList"/>
    <dgm:cxn modelId="{422513F2-4DEF-48C7-830F-E9944447FB3B}" type="presParOf" srcId="{9054D41E-7028-4610-AF5E-5C87EEFD14A3}" destId="{A2B87355-86D7-4F8C-B268-D76C3E86932E}" srcOrd="3" destOrd="0" presId="urn:microsoft.com/office/officeart/2008/layout/VerticalCurvedList"/>
    <dgm:cxn modelId="{90D63D0D-3E54-4679-9C09-980FD0702F6F}" type="presParOf" srcId="{B54B905B-C99C-434C-A6A0-9D232100A082}" destId="{4B5F9A0A-1D30-49E7-9755-51CC4E69108C}" srcOrd="1" destOrd="0" presId="urn:microsoft.com/office/officeart/2008/layout/VerticalCurvedList"/>
    <dgm:cxn modelId="{4C51D814-CDAB-47EC-8B1E-6F998FEBC263}" type="presParOf" srcId="{B54B905B-C99C-434C-A6A0-9D232100A082}" destId="{2890C597-85F6-4116-83C1-79580EEDEB0D}" srcOrd="2" destOrd="0" presId="urn:microsoft.com/office/officeart/2008/layout/VerticalCurvedList"/>
    <dgm:cxn modelId="{34826D18-7C54-42E0-8DE5-2976C30F811A}" type="presParOf" srcId="{2890C597-85F6-4116-83C1-79580EEDEB0D}" destId="{022B1668-1232-4D0A-9893-2CDA9C058765}" srcOrd="0" destOrd="0" presId="urn:microsoft.com/office/officeart/2008/layout/VerticalCurvedList"/>
    <dgm:cxn modelId="{FB12C1B0-A586-4EDE-8D02-E93C95183145}" type="presParOf" srcId="{B54B905B-C99C-434C-A6A0-9D232100A082}" destId="{2356F4AF-4C21-47E8-8F17-73C00687AE43}" srcOrd="3" destOrd="0" presId="urn:microsoft.com/office/officeart/2008/layout/VerticalCurvedList"/>
    <dgm:cxn modelId="{B94E778A-D9CF-4F99-A68C-86565864F8BA}" type="presParOf" srcId="{B54B905B-C99C-434C-A6A0-9D232100A082}" destId="{D59648D9-1FE8-4751-91AE-3856BE62B54D}" srcOrd="4" destOrd="0" presId="urn:microsoft.com/office/officeart/2008/layout/VerticalCurvedList"/>
    <dgm:cxn modelId="{2C08EE38-FD7D-4AF6-832F-C2B339AAA009}" type="presParOf" srcId="{D59648D9-1FE8-4751-91AE-3856BE62B54D}" destId="{B1207A8A-5A0D-48D8-A89C-6D61294D9CE6}" srcOrd="0" destOrd="0" presId="urn:microsoft.com/office/officeart/2008/layout/VerticalCurvedList"/>
    <dgm:cxn modelId="{4E2723D3-53BE-43AF-9DC0-F344B9E6DD1E}" type="presParOf" srcId="{B54B905B-C99C-434C-A6A0-9D232100A082}" destId="{DFDA824B-D890-4ECB-A7D4-4F81333C9FA1}" srcOrd="5" destOrd="0" presId="urn:microsoft.com/office/officeart/2008/layout/VerticalCurvedList"/>
    <dgm:cxn modelId="{0C5A2978-F13F-4A40-8B15-3D59A3E1F381}" type="presParOf" srcId="{B54B905B-C99C-434C-A6A0-9D232100A082}" destId="{9488D202-BE79-4604-A134-88DE94445289}" srcOrd="6" destOrd="0" presId="urn:microsoft.com/office/officeart/2008/layout/VerticalCurvedList"/>
    <dgm:cxn modelId="{3FCA10D8-58DD-4A9A-887D-BD36CEDD2381}" type="presParOf" srcId="{9488D202-BE79-4604-A134-88DE94445289}" destId="{E361B7B5-76CA-422E-9D9E-611C645351EF}" srcOrd="0" destOrd="0" presId="urn:microsoft.com/office/officeart/2008/layout/VerticalCurvedList"/>
    <dgm:cxn modelId="{195A1702-A14C-4038-945D-5971C951A1E8}" type="presParOf" srcId="{B54B905B-C99C-434C-A6A0-9D232100A082}" destId="{538009EF-9F4E-44BD-9F6D-EE08A80D7119}" srcOrd="7" destOrd="0" presId="urn:microsoft.com/office/officeart/2008/layout/VerticalCurvedList"/>
    <dgm:cxn modelId="{39ECD8B5-57C5-419D-83B8-EAD049DC0472}" type="presParOf" srcId="{B54B905B-C99C-434C-A6A0-9D232100A082}" destId="{FCA70E2E-3BDC-4F5F-A741-75E48204F1AB}" srcOrd="8" destOrd="0" presId="urn:microsoft.com/office/officeart/2008/layout/VerticalCurvedList"/>
    <dgm:cxn modelId="{1A5841DE-9B87-4C76-A825-7435C7972F29}" type="presParOf" srcId="{FCA70E2E-3BDC-4F5F-A741-75E48204F1AB}" destId="{7733BA7F-8B36-4A3A-966B-D05E76E5C601}" srcOrd="0" destOrd="0" presId="urn:microsoft.com/office/officeart/2008/layout/VerticalCurvedList"/>
    <dgm:cxn modelId="{52927885-7D28-4E51-8B63-56ADFEA8AEC9}" type="presParOf" srcId="{B54B905B-C99C-434C-A6A0-9D232100A082}" destId="{BD8B1464-09AF-44E6-B160-09B32CE54B78}" srcOrd="9" destOrd="0" presId="urn:microsoft.com/office/officeart/2008/layout/VerticalCurvedList"/>
    <dgm:cxn modelId="{1FE4A1E1-411B-4119-8C0B-50A4C5886463}" type="presParOf" srcId="{B54B905B-C99C-434C-A6A0-9D232100A082}" destId="{39692399-DA2C-4BC2-8656-04980AF78041}" srcOrd="10" destOrd="0" presId="urn:microsoft.com/office/officeart/2008/layout/VerticalCurvedList"/>
    <dgm:cxn modelId="{8881A7D1-372E-42EC-999D-CD167F85D66C}" type="presParOf" srcId="{39692399-DA2C-4BC2-8656-04980AF78041}" destId="{0B6C0133-5977-42B6-B9FE-68155BDC6EEC}" srcOrd="0" destOrd="0" presId="urn:microsoft.com/office/officeart/2008/layout/VerticalCurvedList"/>
    <dgm:cxn modelId="{75D6016C-40C6-4C4A-B041-105C5EEF520B}" type="presParOf" srcId="{B54B905B-C99C-434C-A6A0-9D232100A082}" destId="{EBD89365-E305-48C1-AB65-E59C7F2DA2B4}" srcOrd="11" destOrd="0" presId="urn:microsoft.com/office/officeart/2008/layout/VerticalCurvedList"/>
    <dgm:cxn modelId="{582E10DF-8669-4BC5-92C0-25E7076E8742}" type="presParOf" srcId="{B54B905B-C99C-434C-A6A0-9D232100A082}" destId="{65FE28B2-BC1F-43B4-A595-3A614BE66B38}" srcOrd="12" destOrd="0" presId="urn:microsoft.com/office/officeart/2008/layout/VerticalCurvedList"/>
    <dgm:cxn modelId="{08251A37-8E9A-437D-905A-D4A3CDAEB0D9}" type="presParOf" srcId="{65FE28B2-BC1F-43B4-A595-3A614BE66B38}" destId="{CEA3920C-7A23-4628-88E6-465F9358AE83}" srcOrd="0" destOrd="0" presId="urn:microsoft.com/office/officeart/2008/layout/VerticalCurvedList"/>
    <dgm:cxn modelId="{682C9016-9914-47FB-B1D3-35DDBC43739E}" type="presParOf" srcId="{B54B905B-C99C-434C-A6A0-9D232100A082}" destId="{4E627AAF-AE6C-4437-86DA-DE1AC958E5F0}" srcOrd="13" destOrd="0" presId="urn:microsoft.com/office/officeart/2008/layout/VerticalCurvedList"/>
    <dgm:cxn modelId="{E8BBC789-326B-492E-B111-75CBBA775C94}" type="presParOf" srcId="{B54B905B-C99C-434C-A6A0-9D232100A082}" destId="{07885B6E-1666-4343-AD86-7621249754B2}" srcOrd="14" destOrd="0" presId="urn:microsoft.com/office/officeart/2008/layout/VerticalCurvedList"/>
    <dgm:cxn modelId="{34E95719-B908-48FF-A078-CF73117F2A55}" type="presParOf" srcId="{07885B6E-1666-4343-AD86-7621249754B2}" destId="{73A2E5AF-DC56-4FA3-B424-0A5742CA995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40DC0-D160-43D6-9B23-012AE37A39F2}">
      <dsp:nvSpPr>
        <dsp:cNvPr id="0" name=""/>
        <dsp:cNvSpPr/>
      </dsp:nvSpPr>
      <dsp:spPr>
        <a:xfrm>
          <a:off x="878436" y="0"/>
          <a:ext cx="9375457" cy="5070188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DD4DA3-0035-4D7B-9D90-F22C8BDB38B6}">
      <dsp:nvSpPr>
        <dsp:cNvPr id="0" name=""/>
        <dsp:cNvSpPr/>
      </dsp:nvSpPr>
      <dsp:spPr>
        <a:xfrm>
          <a:off x="5520" y="1521056"/>
          <a:ext cx="2655158" cy="20280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Proses </a:t>
          </a:r>
          <a:r>
            <a:rPr lang="en-US" sz="21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titik</a:t>
          </a:r>
          <a:b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1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Point Process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Modifies a pixel’s value based on that pixel’s original value or position</a:t>
          </a:r>
        </a:p>
      </dsp:txBody>
      <dsp:txXfrm>
        <a:off x="104522" y="1620058"/>
        <a:ext cx="2457154" cy="1830071"/>
      </dsp:txXfrm>
    </dsp:sp>
    <dsp:sp modelId="{8B1B1765-426A-418F-98FF-472CB9EA27BF}">
      <dsp:nvSpPr>
        <dsp:cNvPr id="0" name=""/>
        <dsp:cNvSpPr/>
      </dsp:nvSpPr>
      <dsp:spPr>
        <a:xfrm>
          <a:off x="2793437" y="1521056"/>
          <a:ext cx="2655158" cy="202807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Proses area</a:t>
          </a:r>
          <a:b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100" i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Area</a:t>
          </a:r>
          <a:r>
            <a:rPr lang="en-US" sz="21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process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Modifies a pixel’s value based on its original value and the value of neighboring pixels</a:t>
          </a:r>
        </a:p>
      </dsp:txBody>
      <dsp:txXfrm>
        <a:off x="2892439" y="1620058"/>
        <a:ext cx="2457154" cy="1830071"/>
      </dsp:txXfrm>
    </dsp:sp>
    <dsp:sp modelId="{C541E375-6D3B-4278-83E4-BB4ED77B1B56}">
      <dsp:nvSpPr>
        <dsp:cNvPr id="0" name=""/>
        <dsp:cNvSpPr/>
      </dsp:nvSpPr>
      <dsp:spPr>
        <a:xfrm>
          <a:off x="5581353" y="1521056"/>
          <a:ext cx="2655158" cy="202807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Proses </a:t>
          </a:r>
          <a:r>
            <a:rPr lang="en-US" sz="21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geometri</a:t>
          </a:r>
          <a:b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1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Geometric process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Change the position or arrangement of the pixels</a:t>
          </a:r>
        </a:p>
      </dsp:txBody>
      <dsp:txXfrm>
        <a:off x="5680355" y="1620058"/>
        <a:ext cx="2457154" cy="1830071"/>
      </dsp:txXfrm>
    </dsp:sp>
    <dsp:sp modelId="{2B0B8329-753B-4E40-9686-1E8FAC174F6B}">
      <dsp:nvSpPr>
        <dsp:cNvPr id="0" name=""/>
        <dsp:cNvSpPr/>
      </dsp:nvSpPr>
      <dsp:spPr>
        <a:xfrm>
          <a:off x="8369270" y="1521056"/>
          <a:ext cx="2655158" cy="20280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Proses </a:t>
          </a:r>
          <a:r>
            <a:rPr lang="en-US" sz="21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rangka</a:t>
          </a:r>
          <a:b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1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Frame process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Generate pixel values based on operation on two or more images</a:t>
          </a:r>
        </a:p>
      </dsp:txBody>
      <dsp:txXfrm>
        <a:off x="8468272" y="1620058"/>
        <a:ext cx="2457154" cy="18300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E59F0-61AA-41E1-A9C4-06EAB1656019}">
      <dsp:nvSpPr>
        <dsp:cNvPr id="0" name=""/>
        <dsp:cNvSpPr/>
      </dsp:nvSpPr>
      <dsp:spPr>
        <a:xfrm>
          <a:off x="-6512837" y="-996844"/>
          <a:ext cx="7757900" cy="7757900"/>
        </a:xfrm>
        <a:prstGeom prst="blockArc">
          <a:avLst>
            <a:gd name="adj1" fmla="val 18900000"/>
            <a:gd name="adj2" fmla="val 2700000"/>
            <a:gd name="adj3" fmla="val 278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5F9A0A-1D30-49E7-9755-51CC4E69108C}">
      <dsp:nvSpPr>
        <dsp:cNvPr id="0" name=""/>
        <dsp:cNvSpPr/>
      </dsp:nvSpPr>
      <dsp:spPr>
        <a:xfrm>
          <a:off x="404359" y="262041"/>
          <a:ext cx="6098876" cy="5238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8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Kecerahan</a:t>
          </a:r>
          <a:r>
            <a:rPr lang="en-US" sz="1800" b="1" kern="1200" dirty="0"/>
            <a:t> (</a:t>
          </a:r>
          <a:r>
            <a:rPr lang="en-US" sz="1800" b="1" i="1" kern="1200" dirty="0"/>
            <a:t>brightness</a:t>
          </a:r>
          <a:r>
            <a:rPr lang="en-US" sz="1800" b="1" kern="1200" dirty="0"/>
            <a:t>)</a:t>
          </a:r>
        </a:p>
      </dsp:txBody>
      <dsp:txXfrm>
        <a:off x="404359" y="262041"/>
        <a:ext cx="6098876" cy="523851"/>
      </dsp:txXfrm>
    </dsp:sp>
    <dsp:sp modelId="{022B1668-1232-4D0A-9893-2CDA9C058765}">
      <dsp:nvSpPr>
        <dsp:cNvPr id="0" name=""/>
        <dsp:cNvSpPr/>
      </dsp:nvSpPr>
      <dsp:spPr>
        <a:xfrm>
          <a:off x="76952" y="196559"/>
          <a:ext cx="654814" cy="6548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56F4AF-4C21-47E8-8F17-73C00687AE43}">
      <dsp:nvSpPr>
        <dsp:cNvPr id="0" name=""/>
        <dsp:cNvSpPr/>
      </dsp:nvSpPr>
      <dsp:spPr>
        <a:xfrm>
          <a:off x="878754" y="1048279"/>
          <a:ext cx="5624481" cy="52385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8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Inversi</a:t>
          </a:r>
          <a:r>
            <a:rPr lang="en-US" sz="1800" b="1" kern="1200" dirty="0"/>
            <a:t> (</a:t>
          </a:r>
          <a:r>
            <a:rPr lang="en-US" sz="1800" b="1" i="1" kern="1200" dirty="0"/>
            <a:t>invert</a:t>
          </a:r>
          <a:r>
            <a:rPr lang="en-US" sz="1800" b="1" kern="1200" dirty="0"/>
            <a:t>)</a:t>
          </a:r>
        </a:p>
      </dsp:txBody>
      <dsp:txXfrm>
        <a:off x="878754" y="1048279"/>
        <a:ext cx="5624481" cy="523851"/>
      </dsp:txXfrm>
    </dsp:sp>
    <dsp:sp modelId="{B1207A8A-5A0D-48D8-A89C-6D61294D9CE6}">
      <dsp:nvSpPr>
        <dsp:cNvPr id="0" name=""/>
        <dsp:cNvSpPr/>
      </dsp:nvSpPr>
      <dsp:spPr>
        <a:xfrm>
          <a:off x="551346" y="982798"/>
          <a:ext cx="654814" cy="6548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A824B-D890-4ECB-A7D4-4F81333C9FA1}">
      <dsp:nvSpPr>
        <dsp:cNvPr id="0" name=""/>
        <dsp:cNvSpPr/>
      </dsp:nvSpPr>
      <dsp:spPr>
        <a:xfrm>
          <a:off x="1138720" y="1833941"/>
          <a:ext cx="5364515" cy="52385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8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Konversi</a:t>
          </a:r>
          <a:r>
            <a:rPr lang="en-US" sz="1800" b="1" kern="1200" dirty="0"/>
            <a:t> </a:t>
          </a:r>
          <a:r>
            <a:rPr lang="en-US" sz="1800" b="1" kern="1200" dirty="0" err="1"/>
            <a:t>citra</a:t>
          </a:r>
          <a:r>
            <a:rPr lang="en-US" sz="1800" b="1" kern="1200" dirty="0"/>
            <a:t> </a:t>
          </a:r>
          <a:r>
            <a:rPr lang="en-US" sz="1800" b="1" kern="1200" dirty="0" err="1"/>
            <a:t>ke</a:t>
          </a:r>
          <a:r>
            <a:rPr lang="en-US" sz="1800" b="1" kern="1200" dirty="0"/>
            <a:t> </a:t>
          </a:r>
          <a:r>
            <a:rPr lang="en-US" sz="1800" b="1" kern="1200" dirty="0" err="1"/>
            <a:t>citra</a:t>
          </a:r>
          <a:r>
            <a:rPr lang="en-US" sz="1800" b="1" kern="1200" dirty="0"/>
            <a:t> </a:t>
          </a:r>
          <a:r>
            <a:rPr lang="en-US" sz="1800" b="1" kern="1200" dirty="0" err="1"/>
            <a:t>keabuan</a:t>
          </a:r>
          <a:r>
            <a:rPr lang="en-US" sz="1800" b="1" kern="1200" dirty="0"/>
            <a:t> (</a:t>
          </a:r>
          <a:r>
            <a:rPr lang="en-US" sz="1800" b="1" i="1" kern="1200" dirty="0"/>
            <a:t>grayscale convert</a:t>
          </a:r>
          <a:r>
            <a:rPr lang="en-US" sz="1800" b="1" kern="1200" dirty="0"/>
            <a:t>)</a:t>
          </a:r>
        </a:p>
      </dsp:txBody>
      <dsp:txXfrm>
        <a:off x="1138720" y="1833941"/>
        <a:ext cx="5364515" cy="523851"/>
      </dsp:txXfrm>
    </dsp:sp>
    <dsp:sp modelId="{E361B7B5-76CA-422E-9D9E-611C645351EF}">
      <dsp:nvSpPr>
        <dsp:cNvPr id="0" name=""/>
        <dsp:cNvSpPr/>
      </dsp:nvSpPr>
      <dsp:spPr>
        <a:xfrm>
          <a:off x="811312" y="1768460"/>
          <a:ext cx="654814" cy="6548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8009EF-9F4E-44BD-9F6D-EE08A80D7119}">
      <dsp:nvSpPr>
        <dsp:cNvPr id="0" name=""/>
        <dsp:cNvSpPr/>
      </dsp:nvSpPr>
      <dsp:spPr>
        <a:xfrm>
          <a:off x="1221724" y="2620180"/>
          <a:ext cx="5281511" cy="52385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8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Binerisasi</a:t>
          </a:r>
          <a:r>
            <a:rPr lang="en-US" sz="1800" b="1" kern="1200" dirty="0"/>
            <a:t> (</a:t>
          </a:r>
          <a:r>
            <a:rPr lang="en-US" sz="1800" b="1" i="1" kern="1200" dirty="0" err="1"/>
            <a:t>thresholding</a:t>
          </a:r>
          <a:r>
            <a:rPr lang="en-US" sz="1800" b="1" kern="1200" dirty="0"/>
            <a:t>)</a:t>
          </a:r>
        </a:p>
      </dsp:txBody>
      <dsp:txXfrm>
        <a:off x="1221724" y="2620180"/>
        <a:ext cx="5281511" cy="523851"/>
      </dsp:txXfrm>
    </dsp:sp>
    <dsp:sp modelId="{7733BA7F-8B36-4A3A-966B-D05E76E5C601}">
      <dsp:nvSpPr>
        <dsp:cNvPr id="0" name=""/>
        <dsp:cNvSpPr/>
      </dsp:nvSpPr>
      <dsp:spPr>
        <a:xfrm>
          <a:off x="894317" y="2554698"/>
          <a:ext cx="654814" cy="6548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B1464-09AF-44E6-B160-09B32CE54B78}">
      <dsp:nvSpPr>
        <dsp:cNvPr id="0" name=""/>
        <dsp:cNvSpPr/>
      </dsp:nvSpPr>
      <dsp:spPr>
        <a:xfrm>
          <a:off x="1138720" y="3406418"/>
          <a:ext cx="5364515" cy="5238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8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/>
            <a:t>Look-Up Table</a:t>
          </a:r>
          <a:r>
            <a:rPr lang="en-US" sz="1800" kern="1200" dirty="0"/>
            <a:t> (LUT)</a:t>
          </a:r>
        </a:p>
      </dsp:txBody>
      <dsp:txXfrm>
        <a:off x="1138720" y="3406418"/>
        <a:ext cx="5364515" cy="523851"/>
      </dsp:txXfrm>
    </dsp:sp>
    <dsp:sp modelId="{0B6C0133-5977-42B6-B9FE-68155BDC6EEC}">
      <dsp:nvSpPr>
        <dsp:cNvPr id="0" name=""/>
        <dsp:cNvSpPr/>
      </dsp:nvSpPr>
      <dsp:spPr>
        <a:xfrm>
          <a:off x="811312" y="3340937"/>
          <a:ext cx="654814" cy="6548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89365-E305-48C1-AB65-E59C7F2DA2B4}">
      <dsp:nvSpPr>
        <dsp:cNvPr id="0" name=""/>
        <dsp:cNvSpPr/>
      </dsp:nvSpPr>
      <dsp:spPr>
        <a:xfrm>
          <a:off x="878754" y="4192080"/>
          <a:ext cx="5624481" cy="5238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8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Ekualisasi</a:t>
          </a:r>
          <a:r>
            <a:rPr lang="en-US" sz="1800" b="1" kern="1200" dirty="0"/>
            <a:t> histogram (</a:t>
          </a:r>
          <a:r>
            <a:rPr lang="en-US" sz="1800" b="1" i="1" kern="1200" dirty="0"/>
            <a:t>histogram equalization</a:t>
          </a:r>
          <a:r>
            <a:rPr lang="en-US" sz="1800" b="1" kern="1200" dirty="0"/>
            <a:t>)</a:t>
          </a:r>
        </a:p>
      </dsp:txBody>
      <dsp:txXfrm>
        <a:off x="878754" y="4192080"/>
        <a:ext cx="5624481" cy="523851"/>
      </dsp:txXfrm>
    </dsp:sp>
    <dsp:sp modelId="{CEA3920C-7A23-4628-88E6-465F9358AE83}">
      <dsp:nvSpPr>
        <dsp:cNvPr id="0" name=""/>
        <dsp:cNvSpPr/>
      </dsp:nvSpPr>
      <dsp:spPr>
        <a:xfrm>
          <a:off x="551346" y="4126599"/>
          <a:ext cx="654814" cy="6548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627AAF-AE6C-4437-86DA-DE1AC958E5F0}">
      <dsp:nvSpPr>
        <dsp:cNvPr id="0" name=""/>
        <dsp:cNvSpPr/>
      </dsp:nvSpPr>
      <dsp:spPr>
        <a:xfrm>
          <a:off x="404359" y="4978319"/>
          <a:ext cx="6098876" cy="52385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8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/>
            <a:t>Contrast stretching</a:t>
          </a:r>
        </a:p>
      </dsp:txBody>
      <dsp:txXfrm>
        <a:off x="404359" y="4978319"/>
        <a:ext cx="6098876" cy="523851"/>
      </dsp:txXfrm>
    </dsp:sp>
    <dsp:sp modelId="{73A2E5AF-DC56-4FA3-B424-0A5742CA9959}">
      <dsp:nvSpPr>
        <dsp:cNvPr id="0" name=""/>
        <dsp:cNvSpPr/>
      </dsp:nvSpPr>
      <dsp:spPr>
        <a:xfrm>
          <a:off x="76952" y="4912837"/>
          <a:ext cx="654814" cy="6548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2019/03/04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ZA" smtClean="0"/>
              <a:t>2019/03/04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25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</a:t>
            </a:r>
            <a:br>
              <a:rPr lang="en-ZA" dirty="0"/>
            </a:br>
            <a:r>
              <a:rPr lang="en-ZA" dirty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</a:t>
            </a:r>
            <a:endParaRPr lang="en-ZA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Website</a:t>
            </a:r>
            <a:endParaRPr lang="en-Z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or Drag &amp; Drop Your Photo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or Drag &amp; Drop Your Photo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0535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23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ZA" dirty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  <p:sldLayoutId id="2147483682" r:id="rId26"/>
    <p:sldLayoutId id="2147483683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ngho.ca/dsp/histogram/histogram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://homepages.inf.ed.ac.uk/rbf/HIPR2/stretch.htm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indoor, clothing&#10;&#10;Description automatically generated">
            <a:extLst>
              <a:ext uri="{FF2B5EF4-FFF2-40B4-BE49-F238E27FC236}">
                <a16:creationId xmlns:a16="http://schemas.microsoft.com/office/drawing/2014/main" id="{6AF92B94-333E-4D5D-991F-A647B6AB17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780" r="16780"/>
          <a:stretch>
            <a:fillRect/>
          </a:stretch>
        </p:blipFill>
        <p:spPr>
          <a:xfrm>
            <a:off x="1546494" y="842713"/>
            <a:ext cx="5039333" cy="51725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PERTEMUAN</a:t>
            </a:r>
            <a:br>
              <a:rPr lang="id-ID" dirty="0"/>
            </a:br>
            <a:r>
              <a:rPr lang="id-ID" dirty="0"/>
              <a:t>KEDUA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/>
              <a:t>Praktikum Pengolahan dan </a:t>
            </a:r>
            <a:r>
              <a:rPr lang="id-ID" sz="3200" spc="300" dirty="0"/>
              <a:t>Analisis</a:t>
            </a:r>
            <a:r>
              <a:rPr lang="id-ID" dirty="0"/>
              <a:t> Citra Digital</a:t>
            </a:r>
            <a:endParaRPr lang="en-ZA" dirty="0"/>
          </a:p>
        </p:txBody>
      </p:sp>
      <p:sp>
        <p:nvSpPr>
          <p:cNvPr id="7" name="Oval 6" descr="Logo Backdrop">
            <a:extLst>
              <a:ext uri="{FF2B5EF4-FFF2-40B4-BE49-F238E27FC236}">
                <a16:creationId xmlns:a16="http://schemas.microsoft.com/office/drawing/2014/main" id="{DAE98AA7-EEC8-4349-B75F-8C7B0A80C3F3}"/>
              </a:ext>
            </a:extLst>
          </p:cNvPr>
          <p:cNvSpPr/>
          <p:nvPr/>
        </p:nvSpPr>
        <p:spPr>
          <a:xfrm>
            <a:off x="331093" y="2213599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370C9C-C21C-4EBC-A1E5-F5FEDCC0D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17" y="2526440"/>
            <a:ext cx="1823351" cy="180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Picture Element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F02D4E5-96A4-43A6-915C-A5DC22FEA1F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 err="1">
                <a:solidFill>
                  <a:schemeClr val="tx1"/>
                </a:solidFill>
              </a:rPr>
              <a:t>Ketahuilah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bahwa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foto</a:t>
            </a:r>
            <a:r>
              <a:rPr lang="en-US" sz="1600" dirty="0">
                <a:solidFill>
                  <a:schemeClr val="tx1"/>
                </a:solidFill>
              </a:rPr>
              <a:t> kalian yang </a:t>
            </a:r>
            <a:r>
              <a:rPr lang="en-US" sz="1600" i="1" dirty="0" err="1">
                <a:solidFill>
                  <a:schemeClr val="tx1"/>
                </a:solidFill>
              </a:rPr>
              <a:t>karasep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atau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i="1" dirty="0" err="1">
                <a:solidFill>
                  <a:schemeClr val="tx1"/>
                </a:solidFill>
              </a:rPr>
              <a:t>gareulis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merupakan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kumpulan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kotak-kotak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layaknya</a:t>
            </a:r>
            <a:r>
              <a:rPr lang="en-US" sz="1600" dirty="0">
                <a:solidFill>
                  <a:schemeClr val="tx1"/>
                </a:solidFill>
              </a:rPr>
              <a:t> Min*craft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1" name="Picture 2" descr="https://www.dlsweb.rmit.edu.au/set/Courses/Content/CSIT/oua/cpt160/2014sp4/chapter/07/images/screen-resolution-pixels.gif">
            <a:extLst>
              <a:ext uri="{FF2B5EF4-FFF2-40B4-BE49-F238E27FC236}">
                <a16:creationId xmlns:a16="http://schemas.microsoft.com/office/drawing/2014/main" id="{43BAAA1D-236F-498B-A38D-E14CC64D1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728" y="952500"/>
            <a:ext cx="6886470" cy="482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411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Digital Image Classification and Channel</a:t>
            </a:r>
            <a:endParaRPr lang="en-ZA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5ADA44E-F9BC-4E0D-B323-27D643553A97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11</a:t>
            </a:fld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8285732-A8BC-4312-86FD-7000E5F09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232188"/>
            <a:ext cx="8679224" cy="259305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D2F5F61-373B-447A-9389-B528F8A84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640" y="3784662"/>
            <a:ext cx="7407611" cy="260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(Still) Digital Image Classification and Channel</a:t>
            </a:r>
          </a:p>
        </p:txBody>
      </p:sp>
      <p:pic>
        <p:nvPicPr>
          <p:cNvPr id="16" name="Picture 2" descr="http://archive.xaraxone.com/webxealot/workbook35/rgb-cymk_02.gif">
            <a:extLst>
              <a:ext uri="{FF2B5EF4-FFF2-40B4-BE49-F238E27FC236}">
                <a16:creationId xmlns:a16="http://schemas.microsoft.com/office/drawing/2014/main" id="{37E4B23E-BC9D-40C7-870F-74714106C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" t="4140" r="7768" b="2930"/>
          <a:stretch/>
        </p:blipFill>
        <p:spPr bwMode="auto">
          <a:xfrm>
            <a:off x="5016098" y="961812"/>
            <a:ext cx="5233202" cy="49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862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err="1"/>
              <a:t>Klasifikasi</a:t>
            </a:r>
            <a:r>
              <a:rPr lang="en-ZA" dirty="0"/>
              <a:t> </a:t>
            </a:r>
            <a:r>
              <a:rPr lang="en-ZA" dirty="0" err="1"/>
              <a:t>Algoritma</a:t>
            </a:r>
            <a:r>
              <a:rPr lang="en-ZA" dirty="0"/>
              <a:t> </a:t>
            </a:r>
            <a:r>
              <a:rPr lang="en-ZA" dirty="0" err="1"/>
              <a:t>Pengolahan</a:t>
            </a:r>
            <a:r>
              <a:rPr lang="en-ZA" dirty="0"/>
              <a:t> Citra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23D01B-0901-4239-9959-1C652FD207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13</a:t>
            </a:fld>
            <a:endParaRPr lang="en-US" dirty="0"/>
          </a:p>
        </p:txBody>
      </p:sp>
      <p:graphicFrame>
        <p:nvGraphicFramePr>
          <p:cNvPr id="17" name="Tampungan Konten 3">
            <a:extLst>
              <a:ext uri="{FF2B5EF4-FFF2-40B4-BE49-F238E27FC236}">
                <a16:creationId xmlns:a16="http://schemas.microsoft.com/office/drawing/2014/main" id="{902A4323-7B93-4A64-A876-0809991F47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8172440"/>
              </p:ext>
            </p:extLst>
          </p:nvPr>
        </p:nvGraphicFramePr>
        <p:xfrm>
          <a:off x="581025" y="1315234"/>
          <a:ext cx="11029950" cy="5070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B1AB1-BCAC-49C5-AF28-BBDC68699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d-ID" dirty="0"/>
              <a:t>Berikut sekumpulan materi yang akan kita pelajari kodingannya.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3196A-A76D-47F1-A8FB-7438D050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Pengolahan Citra Berbasis</a:t>
            </a:r>
            <a:r>
              <a:rPr lang="id-ID" dirty="0"/>
              <a:t> </a:t>
            </a:r>
            <a:r>
              <a:rPr lang="sv-SE" dirty="0"/>
              <a:t>Titik</a:t>
            </a:r>
            <a:br>
              <a:rPr lang="sv-SE" dirty="0"/>
            </a:br>
            <a:r>
              <a:rPr lang="sv-SE" dirty="0"/>
              <a:t>(</a:t>
            </a:r>
            <a:r>
              <a:rPr lang="sv-SE" i="1" dirty="0"/>
              <a:t>Point</a:t>
            </a:r>
            <a:r>
              <a:rPr lang="id-ID" i="1" dirty="0"/>
              <a:t>-based</a:t>
            </a:r>
            <a:r>
              <a:rPr lang="sv-SE" i="1" dirty="0"/>
              <a:t> Processing</a:t>
            </a:r>
            <a:r>
              <a:rPr lang="sv-SE" dirty="0"/>
              <a:t>)</a:t>
            </a:r>
            <a:endParaRPr lang="en-ZA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6F0AC6A-5FB2-4428-B693-24FC5DD0F2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353A2BF3-8B37-4A44-97D4-3F5DFBED10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7006089"/>
              </p:ext>
            </p:extLst>
          </p:nvPr>
        </p:nvGraphicFramePr>
        <p:xfrm>
          <a:off x="5181600" y="360363"/>
          <a:ext cx="6580188" cy="5764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1389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8DE4D0-24A4-4F3E-8FA3-53F0973A6FA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id-ID" dirty="0"/>
              <a:t>Simpan nilai pixel yang baru</a:t>
            </a:r>
            <a:endParaRPr lang="en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CAA28D6-B390-4BE5-8142-54EEF8472C63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DE065-111E-495B-BC67-E5512C0659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Get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594BF-1F29-47F3-BCA6-5D66C0C4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d-ID" dirty="0"/>
              <a:t>Ambil nilai pixel</a:t>
            </a:r>
            <a:endParaRPr lang="en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F947B27-31B1-4623-B3BB-2FC71466809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64F394-793F-4CB8-AA90-7AF8EAA09A2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id-ID" strike="sngStrike" dirty="0"/>
              <a:t>Henshin</a:t>
            </a:r>
            <a:r>
              <a:rPr lang="id-ID" dirty="0"/>
              <a:t> Change</a:t>
            </a:r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30999B-52EB-484B-AC14-65CF2CFDBB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id-ID" dirty="0"/>
              <a:t>Manipulasi nilai pixel sesuai keinginan</a:t>
            </a:r>
            <a:endParaRPr lang="en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03AA46-E85C-4B7F-AC98-96C96CED442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6D3849-BBCD-4017-8E1A-5EED1AAFF90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d-ID" dirty="0"/>
              <a:t>Post</a:t>
            </a:r>
            <a:endParaRPr lang="en-ID" dirty="0"/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00039C78-244E-4C0E-86D4-65DE42AFBA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000" dirty="0" err="1">
                <a:ea typeface="Tahoma" panose="020B0604030504040204" pitchFamily="34" charset="0"/>
                <a:cs typeface="Tahoma" panose="020B0604030504040204" pitchFamily="34" charset="0"/>
              </a:rPr>
              <a:t>Pengolahan</a:t>
            </a:r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Citra </a:t>
            </a:r>
            <a:r>
              <a:rPr lang="en-US" sz="4000" dirty="0" err="1">
                <a:ea typeface="Tahoma" panose="020B0604030504040204" pitchFamily="34" charset="0"/>
                <a:cs typeface="Tahoma" panose="020B0604030504040204" pitchFamily="34" charset="0"/>
              </a:rPr>
              <a:t>Berbasis</a:t>
            </a:r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ea typeface="Tahoma" panose="020B0604030504040204" pitchFamily="34" charset="0"/>
                <a:cs typeface="Tahoma" panose="020B0604030504040204" pitchFamily="34" charset="0"/>
              </a:rPr>
              <a:t>Titik</a:t>
            </a:r>
            <a:b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(Point</a:t>
            </a:r>
            <a:r>
              <a:rPr lang="id-ID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Processing)</a:t>
            </a:r>
            <a:endParaRPr lang="en-GB" sz="4000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418BA6A-509D-4154-927C-3FF4503415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perlukan</a:t>
            </a:r>
            <a:r>
              <a:rPr lang="en-US" dirty="0"/>
              <a:t> </a:t>
            </a:r>
            <a:r>
              <a:rPr lang="en-US" dirty="0" err="1"/>
              <a:t>untuk</a:t>
            </a:r>
            <a:endParaRPr lang="en-US" dirty="0"/>
          </a:p>
          <a:p>
            <a:pPr marL="0" indent="0" algn="ctr">
              <a:buNone/>
            </a:pPr>
            <a:r>
              <a:rPr lang="en-US" i="1" dirty="0"/>
              <a:t>point processing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86066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1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3F42171C-AA88-42A9-B840-0D00594A8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Mengakses Nilai Pixel: GetPixel() </a:t>
            </a:r>
            <a:b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Latihan 201 – Modul 2019 hlm. 10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78CC1-C79B-49D4-97FA-47A5901C5642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699818" y="640082"/>
            <a:ext cx="6848715" cy="24848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Mengambil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nilai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intensitas</a:t>
            </a:r>
            <a:r>
              <a:rPr lang="en-US" sz="2000" dirty="0">
                <a:solidFill>
                  <a:schemeClr val="tx1"/>
                </a:solidFill>
              </a:rPr>
              <a:t> R, G, B </a:t>
            </a:r>
            <a:r>
              <a:rPr lang="en-US" sz="2000" dirty="0" err="1">
                <a:solidFill>
                  <a:schemeClr val="tx1"/>
                </a:solidFill>
              </a:rPr>
              <a:t>dengan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fungsi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GetPixel</a:t>
            </a:r>
            <a:r>
              <a:rPr lang="id-ID" sz="2000" dirty="0">
                <a:solidFill>
                  <a:schemeClr val="tx1"/>
                </a:solidFill>
              </a:rPr>
              <a:t> p</a:t>
            </a:r>
            <a:r>
              <a:rPr lang="en-US" sz="2000" dirty="0" err="1">
                <a:solidFill>
                  <a:schemeClr val="tx1"/>
                </a:solidFill>
              </a:rPr>
              <a:t>ada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koordinat</a:t>
            </a:r>
            <a:r>
              <a:rPr lang="en-US" sz="2000" dirty="0">
                <a:solidFill>
                  <a:schemeClr val="tx1"/>
                </a:solidFill>
              </a:rPr>
              <a:t> x dan y dan </a:t>
            </a:r>
            <a:r>
              <a:rPr lang="en-US" sz="2000" dirty="0" err="1">
                <a:solidFill>
                  <a:schemeClr val="tx1"/>
                </a:solidFill>
              </a:rPr>
              <a:t>dimasukkan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variabel</a:t>
            </a:r>
            <a:r>
              <a:rPr lang="en-US" sz="2000" dirty="0">
                <a:solidFill>
                  <a:schemeClr val="tx1"/>
                </a:solidFill>
              </a:rPr>
              <a:t> integer r, g dan b .</a:t>
            </a:r>
          </a:p>
        </p:txBody>
      </p:sp>
      <p:pic>
        <p:nvPicPr>
          <p:cNvPr id="10" name="Picture 2" descr="Sebuah gambar berisi cuplikan layar&#10;&#10;Deskripsi dihasilkan dengan keyakinan sangat tinggi">
            <a:extLst>
              <a:ext uri="{FF2B5EF4-FFF2-40B4-BE49-F238E27FC236}">
                <a16:creationId xmlns:a16="http://schemas.microsoft.com/office/drawing/2014/main" id="{A58491C7-0FE2-4A88-A937-44DB99275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368" y="2682240"/>
            <a:ext cx="6680094" cy="32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37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86CA4F60-9BD1-4EBD-8FE2-669FF5703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Mengakses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Nilai Pixel: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GetPixel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()</a:t>
            </a:r>
            <a:b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Latihan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201 – Modul 201</a:t>
            </a:r>
            <a:r>
              <a:rPr lang="id-ID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9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hlm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10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C525B8-65E3-4EC5-83FD-1C1EAF8FE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81"/>
          <a:stretch/>
        </p:blipFill>
        <p:spPr>
          <a:xfrm>
            <a:off x="2106032" y="2509911"/>
            <a:ext cx="792483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39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A89DCF4-407A-4509-8153-CCE0C94F4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Mengakses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Nilai Pixel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Secara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Global: For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 201</a:t>
            </a:r>
            <a:r>
              <a:rPr lang="id-ID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hlm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11</a:t>
            </a:r>
            <a:endParaRPr lang="en-GB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7B35C66-AD4F-40B2-A4A9-A2222400E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0" y="2263140"/>
            <a:ext cx="11029616" cy="27097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924A05-CA64-4AA5-B713-B620A899916E}"/>
              </a:ext>
            </a:extLst>
          </p:cNvPr>
          <p:cNvSpPr/>
          <p:nvPr/>
        </p:nvSpPr>
        <p:spPr>
          <a:xfrm>
            <a:off x="2549449" y="4972844"/>
            <a:ext cx="7093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231F20"/>
                </a:solidFill>
              </a:rPr>
              <a:t>Kenapa</a:t>
            </a:r>
            <a:r>
              <a:rPr lang="en-US" dirty="0">
                <a:solidFill>
                  <a:srgbClr val="231F20"/>
                </a:solidFill>
              </a:rPr>
              <a:t> </a:t>
            </a:r>
            <a:r>
              <a:rPr lang="en-US" dirty="0" err="1">
                <a:solidFill>
                  <a:srgbClr val="231F20"/>
                </a:solidFill>
              </a:rPr>
              <a:t>kita</a:t>
            </a:r>
            <a:r>
              <a:rPr lang="en-US" dirty="0">
                <a:solidFill>
                  <a:srgbClr val="231F20"/>
                </a:solidFill>
              </a:rPr>
              <a:t> </a:t>
            </a:r>
            <a:r>
              <a:rPr lang="en-US" dirty="0" err="1">
                <a:solidFill>
                  <a:srgbClr val="231F20"/>
                </a:solidFill>
              </a:rPr>
              <a:t>perlu</a:t>
            </a:r>
            <a:r>
              <a:rPr lang="en-US" dirty="0">
                <a:solidFill>
                  <a:srgbClr val="231F20"/>
                </a:solidFill>
              </a:rPr>
              <a:t> </a:t>
            </a:r>
            <a:r>
              <a:rPr lang="en-US" dirty="0" err="1">
                <a:solidFill>
                  <a:srgbClr val="231F20"/>
                </a:solidFill>
              </a:rPr>
              <a:t>mengakses</a:t>
            </a:r>
            <a:r>
              <a:rPr lang="en-US" dirty="0">
                <a:solidFill>
                  <a:srgbClr val="231F20"/>
                </a:solidFill>
              </a:rPr>
              <a:t> pi</a:t>
            </a:r>
            <a:r>
              <a:rPr lang="id-ID" dirty="0">
                <a:solidFill>
                  <a:srgbClr val="231F20"/>
                </a:solidFill>
              </a:rPr>
              <a:t>x</a:t>
            </a:r>
            <a:r>
              <a:rPr lang="en-US" dirty="0">
                <a:solidFill>
                  <a:srgbClr val="231F20"/>
                </a:solidFill>
              </a:rPr>
              <a:t>el </a:t>
            </a:r>
            <a:r>
              <a:rPr lang="en-US" dirty="0" err="1">
                <a:solidFill>
                  <a:srgbClr val="231F20"/>
                </a:solidFill>
              </a:rPr>
              <a:t>secara</a:t>
            </a:r>
            <a:r>
              <a:rPr lang="en-US" dirty="0">
                <a:solidFill>
                  <a:srgbClr val="231F20"/>
                </a:solidFill>
              </a:rPr>
              <a:t> global?</a:t>
            </a:r>
            <a:endParaRPr lang="en-US" dirty="0"/>
          </a:p>
          <a:p>
            <a:pPr algn="ctr"/>
            <a:r>
              <a:rPr lang="en-US" dirty="0">
                <a:solidFill>
                  <a:srgbClr val="231F20"/>
                </a:solidFill>
              </a:rPr>
              <a:t>. . . . . . .</a:t>
            </a:r>
          </a:p>
        </p:txBody>
      </p:sp>
    </p:spTree>
    <p:extLst>
      <p:ext uri="{BB962C8B-B14F-4D97-AF65-F5344CB8AC3E}">
        <p14:creationId xmlns:p14="http://schemas.microsoft.com/office/powerpoint/2010/main" val="4040946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C3659EB-ACA9-44E4-8848-7AD8A21CF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Manipulasi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Nilai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Piksel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Operasi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Brightness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Latihan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 – Modul 201</a:t>
            </a:r>
            <a:r>
              <a:rPr lang="id-ID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hlm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1</a:t>
            </a:r>
            <a:r>
              <a:rPr lang="id-ID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mpungan Konten 2">
                <a:extLst>
                  <a:ext uri="{FF2B5EF4-FFF2-40B4-BE49-F238E27FC236}">
                    <a16:creationId xmlns:a16="http://schemas.microsoft.com/office/drawing/2014/main" id="{5394FE22-C0B0-4221-BEA2-9EE72C1C96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59083" y="2294796"/>
                <a:ext cx="5673834" cy="367830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 err="1"/>
                  <a:t>Formulasi</a:t>
                </a:r>
                <a:r>
                  <a:rPr lang="en-US" sz="2000" dirty="0"/>
                  <a:t>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id-ID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adalah konstanta bilangan bulat</a:t>
                </a:r>
                <a:endParaRPr lang="id-ID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id-ID" sz="2000" dirty="0"/>
                  <a:t>		</a:t>
                </a:r>
                <a:r>
                  <a:rPr lang="en-US" sz="2000" dirty="0" err="1"/>
                  <a:t>Jika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max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dirty="0" err="1"/>
                  <a:t>maka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max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r>
                  <a:rPr lang="id-ID" sz="2000" dirty="0"/>
                  <a:t>		</a:t>
                </a:r>
                <a:r>
                  <a:rPr lang="en-US" sz="2000" dirty="0" err="1"/>
                  <a:t>Jika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min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dirty="0" err="1"/>
                  <a:t>maka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min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Tampungan Konten 2">
                <a:extLst>
                  <a:ext uri="{FF2B5EF4-FFF2-40B4-BE49-F238E27FC236}">
                    <a16:creationId xmlns:a16="http://schemas.microsoft.com/office/drawing/2014/main" id="{5394FE22-C0B0-4221-BEA2-9EE72C1C9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59083" y="2294796"/>
                <a:ext cx="5673834" cy="3678303"/>
              </a:xfrm>
              <a:blipFill>
                <a:blip r:embed="rId2"/>
                <a:stretch>
                  <a:fillRect l="-1183" t="-43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11B8FB72-8433-43D4-B0AB-5393D4C5C98E}"/>
                  </a:ext>
                </a:extLst>
              </p:cNvPr>
              <p:cNvSpPr txBox="1"/>
              <p:nvPr/>
            </p:nvSpPr>
            <p:spPr>
              <a:xfrm>
                <a:off x="3030481" y="2689653"/>
                <a:ext cx="716428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)±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11B8FB72-8433-43D4-B0AB-5393D4C5C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481" y="2689653"/>
                <a:ext cx="7164288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A5869FFA-D970-4FA9-B319-1AC9DD26254A}"/>
              </a:ext>
            </a:extLst>
          </p:cNvPr>
          <p:cNvSpPr/>
          <p:nvPr/>
        </p:nvSpPr>
        <p:spPr>
          <a:xfrm>
            <a:off x="4069367" y="4315616"/>
            <a:ext cx="4399722" cy="102501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rved Right Arrow 11">
            <a:extLst>
              <a:ext uri="{FF2B5EF4-FFF2-40B4-BE49-F238E27FC236}">
                <a16:creationId xmlns:a16="http://schemas.microsoft.com/office/drawing/2014/main" id="{6E833544-36E4-4763-AAD7-EABBEB82180F}"/>
              </a:ext>
            </a:extLst>
          </p:cNvPr>
          <p:cNvSpPr>
            <a:spLocks noChangeAspect="1"/>
          </p:cNvSpPr>
          <p:nvPr/>
        </p:nvSpPr>
        <p:spPr>
          <a:xfrm>
            <a:off x="3699732" y="4802924"/>
            <a:ext cx="457200" cy="125990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CB9FEBF0-0947-462D-9139-32483A4D8217}"/>
              </a:ext>
            </a:extLst>
          </p:cNvPr>
          <p:cNvSpPr/>
          <p:nvPr/>
        </p:nvSpPr>
        <p:spPr>
          <a:xfrm>
            <a:off x="4069367" y="5694179"/>
            <a:ext cx="14597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231F20"/>
                </a:solidFill>
              </a:rPr>
              <a:t>Clamping</a:t>
            </a:r>
          </a:p>
        </p:txBody>
      </p:sp>
    </p:spTree>
    <p:extLst>
      <p:ext uri="{BB962C8B-B14F-4D97-AF65-F5344CB8AC3E}">
        <p14:creationId xmlns:p14="http://schemas.microsoft.com/office/powerpoint/2010/main" val="205942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Logo Backdrop">
            <a:extLst>
              <a:ext uri="{FF2B5EF4-FFF2-40B4-BE49-F238E27FC236}">
                <a16:creationId xmlns:a16="http://schemas.microsoft.com/office/drawing/2014/main" id="{F4E224D4-CF4C-4EC1-B54B-3738143F6391}"/>
              </a:ext>
            </a:extLst>
          </p:cNvPr>
          <p:cNvSpPr/>
          <p:nvPr/>
        </p:nvSpPr>
        <p:spPr>
          <a:xfrm rot="10800000">
            <a:off x="9220655" y="606225"/>
            <a:ext cx="2106487" cy="2078699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id-ID" dirty="0"/>
              <a:t>How to Start Digital Image Processing 101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id-ID" dirty="0"/>
              <a:t>For Dummies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88AA9-14A4-4686-84F9-27111165C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24" y="1915663"/>
            <a:ext cx="4249770" cy="3512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2C6B16-0712-4C8A-8885-9E2B157B63BC}"/>
              </a:ext>
            </a:extLst>
          </p:cNvPr>
          <p:cNvSpPr txBox="1"/>
          <p:nvPr/>
        </p:nvSpPr>
        <p:spPr>
          <a:xfrm>
            <a:off x="9557359" y="1014608"/>
            <a:ext cx="14029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8000" dirty="0">
                <a:solidFill>
                  <a:schemeClr val="bg1"/>
                </a:solidFill>
                <a:latin typeface="+mj-lt"/>
              </a:rPr>
              <a:t>#1</a:t>
            </a:r>
            <a:endParaRPr lang="en-ID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933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A4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99A8F437-BD44-498F-B1A0-3E03E6C9D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Manipulasi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Nilai </a:t>
            </a: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Piksel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/</a:t>
            </a: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Operasi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Brightness</a:t>
            </a:r>
            <a:b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Latihan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202 – Modul 201</a:t>
            </a:r>
            <a:r>
              <a:rPr lang="id-ID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9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hlm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 12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BF11B831-71B6-41E6-9D9B-ABE2F3AB4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74320"/>
            <a:ext cx="7458890" cy="598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F7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8DBB78C1-C082-4596-B9EB-33CFD03B4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Manipulasi Nilai Piksel/Operasi </a:t>
            </a:r>
            <a:r>
              <a:rPr lang="en-US" sz="22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Brightness</a:t>
            </a:r>
            <a:b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Latihan 202 – Modul 2019 hlm. 11</a:t>
            </a:r>
          </a:p>
        </p:txBody>
      </p:sp>
      <p:pic>
        <p:nvPicPr>
          <p:cNvPr id="7" name="Picture 7" descr="Sebuah gambar berisi burung, hewan&#10;&#10;Deskripsi dihasilkan dengan keyakinan sangat tinggi">
            <a:extLst>
              <a:ext uri="{FF2B5EF4-FFF2-40B4-BE49-F238E27FC236}">
                <a16:creationId xmlns:a16="http://schemas.microsoft.com/office/drawing/2014/main" id="{861A5EF4-307F-4A44-92A4-88F2D913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558373"/>
            <a:ext cx="7188199" cy="373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49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B81C3C6D-1409-4B08-8B3F-A152087F0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Tugas</a:t>
            </a:r>
            <a:r>
              <a:rPr lang="en-US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Praktikum</a:t>
            </a:r>
            <a:r>
              <a:rPr lang="en-US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0</a:t>
            </a:r>
            <a:r>
              <a:rPr lang="id-ID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967E750D-A066-4EC1-9476-3201E2042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457200" indent="-457200">
              <a:buAutoNum type="alphaUcPeriod"/>
            </a:pPr>
            <a:r>
              <a:rPr lang="en-US" sz="1500" dirty="0" err="1">
                <a:solidFill>
                  <a:srgbClr val="000000"/>
                </a:solidFill>
              </a:rPr>
              <a:t>Buatlah</a:t>
            </a:r>
            <a:r>
              <a:rPr lang="en-US" sz="1500" dirty="0">
                <a:solidFill>
                  <a:srgbClr val="000000"/>
                </a:solidFill>
              </a:rPr>
              <a:t> program </a:t>
            </a:r>
            <a:r>
              <a:rPr lang="en-US" sz="1500" dirty="0" err="1">
                <a:solidFill>
                  <a:srgbClr val="000000"/>
                </a:solidFill>
              </a:rPr>
              <a:t>terintegrasi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pengolahan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citra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berbasis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titik</a:t>
            </a:r>
            <a:r>
              <a:rPr lang="en-US" sz="1500" dirty="0">
                <a:solidFill>
                  <a:srgbClr val="000000"/>
                </a:solidFill>
              </a:rPr>
              <a:t>, </a:t>
            </a:r>
            <a:r>
              <a:rPr lang="en-US" sz="1500" dirty="0" err="1">
                <a:solidFill>
                  <a:srgbClr val="000000"/>
                </a:solidFill>
              </a:rPr>
              <a:t>meliputi</a:t>
            </a:r>
            <a:r>
              <a:rPr lang="en-US" sz="1500" dirty="0">
                <a:solidFill>
                  <a:srgbClr val="000000"/>
                </a:solidFill>
              </a:rPr>
              <a:t>:</a:t>
            </a:r>
          </a:p>
          <a:p>
            <a:pPr marL="914400" indent="-457200"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Brightness (g = f + k)</a:t>
            </a:r>
          </a:p>
          <a:p>
            <a:pPr marL="914400" indent="-457200"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Invert (g = 255 – f)</a:t>
            </a:r>
          </a:p>
          <a:p>
            <a:pPr marL="914400" indent="-457200"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Greyscale </a:t>
            </a:r>
            <a:r>
              <a:rPr lang="en-US" sz="1500" dirty="0" err="1">
                <a:solidFill>
                  <a:srgbClr val="000000"/>
                </a:solidFill>
              </a:rPr>
              <a:t>dengan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Perataan</a:t>
            </a:r>
            <a:r>
              <a:rPr lang="en-US" sz="1500" dirty="0">
                <a:solidFill>
                  <a:srgbClr val="000000"/>
                </a:solidFill>
              </a:rPr>
              <a:t> (g = [R + G + B] / 3)</a:t>
            </a:r>
          </a:p>
          <a:p>
            <a:pPr marL="914400" indent="-457200"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Greyscale </a:t>
            </a:r>
            <a:r>
              <a:rPr lang="en-US" sz="1500" dirty="0" err="1">
                <a:solidFill>
                  <a:srgbClr val="000000"/>
                </a:solidFill>
              </a:rPr>
              <a:t>dengan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Pembobotan</a:t>
            </a:r>
            <a:r>
              <a:rPr lang="en-US" sz="1500" dirty="0">
                <a:solidFill>
                  <a:srgbClr val="000000"/>
                </a:solidFill>
              </a:rPr>
              <a:t> (</a:t>
            </a:r>
            <a:r>
              <a:rPr lang="en-US" sz="1500" dirty="0" err="1">
                <a:solidFill>
                  <a:srgbClr val="000000"/>
                </a:solidFill>
              </a:rPr>
              <a:t>silakan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pilih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metodenya</a:t>
            </a:r>
            <a:r>
              <a:rPr lang="en-US" sz="1500" dirty="0">
                <a:solidFill>
                  <a:srgbClr val="000000"/>
                </a:solidFill>
              </a:rPr>
              <a:t>)</a:t>
            </a:r>
          </a:p>
          <a:p>
            <a:pPr marL="914400" indent="-457200"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Thresholding (g = 255 [if f &gt; T] OR 0 [if f &lt; T])</a:t>
            </a:r>
          </a:p>
          <a:p>
            <a:pPr marL="914400" indent="-457200"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Histogram Equalization (</a:t>
            </a:r>
            <a:r>
              <a:rPr lang="en-US" sz="1500" dirty="0">
                <a:solidFill>
                  <a:srgbClr val="000000"/>
                </a:solidFill>
                <a:hlinkClick r:id="rId3"/>
              </a:rPr>
              <a:t>http://www.songho.ca/dsp/histogram/histogram.html</a:t>
            </a:r>
            <a:r>
              <a:rPr lang="en-US" sz="1500" dirty="0">
                <a:solidFill>
                  <a:srgbClr val="000000"/>
                </a:solidFill>
              </a:rPr>
              <a:t>)</a:t>
            </a:r>
          </a:p>
          <a:p>
            <a:pPr marL="914400" indent="-457200"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Contrast stretching (</a:t>
            </a:r>
            <a:r>
              <a:rPr lang="en-US" sz="1500" dirty="0">
                <a:solidFill>
                  <a:srgbClr val="000000"/>
                </a:solidFill>
                <a:hlinkClick r:id="rId4"/>
              </a:rPr>
              <a:t>http://homepages.inf.ed.ac.uk/rbf/HIPR2/stretch.htm</a:t>
            </a:r>
            <a:r>
              <a:rPr lang="en-US" sz="1500" dirty="0">
                <a:solidFill>
                  <a:srgbClr val="000000"/>
                </a:solidFill>
              </a:rPr>
              <a:t>)</a:t>
            </a:r>
          </a:p>
          <a:p>
            <a:pPr marL="457200" indent="-457200">
              <a:buFont typeface="+mj-lt"/>
              <a:buAutoNum type="alphaUcPeriod" startAt="2"/>
            </a:pPr>
            <a:r>
              <a:rPr lang="en-US" sz="1500" dirty="0" err="1">
                <a:solidFill>
                  <a:srgbClr val="000000"/>
                </a:solidFill>
              </a:rPr>
              <a:t>Sertakan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fitur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untuk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melihat</a:t>
            </a:r>
            <a:r>
              <a:rPr lang="en-US" sz="1500" dirty="0">
                <a:solidFill>
                  <a:srgbClr val="000000"/>
                </a:solidFill>
              </a:rPr>
              <a:t> histogram </a:t>
            </a:r>
            <a:r>
              <a:rPr lang="en-US" sz="1500" dirty="0" err="1">
                <a:solidFill>
                  <a:srgbClr val="000000"/>
                </a:solidFill>
              </a:rPr>
              <a:t>citra</a:t>
            </a:r>
            <a:r>
              <a:rPr lang="en-US" sz="1500" dirty="0">
                <a:solidFill>
                  <a:srgbClr val="000000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AutoNum type="alphaUcPeriod" startAt="2"/>
            </a:pPr>
            <a:r>
              <a:rPr lang="en-US" sz="1500" dirty="0" err="1">
                <a:solidFill>
                  <a:srgbClr val="000000"/>
                </a:solidFill>
              </a:rPr>
              <a:t>Sertakan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fitur</a:t>
            </a:r>
            <a:r>
              <a:rPr lang="en-US" sz="1500" dirty="0">
                <a:solidFill>
                  <a:srgbClr val="000000"/>
                </a:solidFill>
              </a:rPr>
              <a:t> agar </a:t>
            </a:r>
            <a:r>
              <a:rPr lang="en-US" sz="1500" dirty="0" err="1">
                <a:solidFill>
                  <a:srgbClr val="000000"/>
                </a:solidFill>
              </a:rPr>
              <a:t>kursor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dapat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memberikan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informasi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koordinat</a:t>
            </a:r>
            <a:r>
              <a:rPr lang="en-US" sz="1500" dirty="0">
                <a:solidFill>
                  <a:srgbClr val="000000"/>
                </a:solidFill>
              </a:rPr>
              <a:t> (</a:t>
            </a:r>
            <a:r>
              <a:rPr lang="en-US" sz="1500" dirty="0" err="1">
                <a:solidFill>
                  <a:srgbClr val="000000"/>
                </a:solidFill>
              </a:rPr>
              <a:t>x,y</a:t>
            </a:r>
            <a:r>
              <a:rPr lang="en-US" sz="1500" dirty="0">
                <a:solidFill>
                  <a:srgbClr val="000000"/>
                </a:solidFill>
              </a:rPr>
              <a:t>) </a:t>
            </a:r>
            <a:r>
              <a:rPr lang="en-US" sz="1500" dirty="0" err="1">
                <a:solidFill>
                  <a:srgbClr val="000000"/>
                </a:solidFill>
              </a:rPr>
              <a:t>dari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citra</a:t>
            </a:r>
            <a:r>
              <a:rPr lang="en-US" sz="150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9990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B81C3C6D-1409-4B08-8B3F-A152087F0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Tugas</a:t>
            </a:r>
            <a:r>
              <a:rPr lang="en-US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Praktikum</a:t>
            </a:r>
            <a:r>
              <a:rPr lang="en-US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0</a:t>
            </a:r>
            <a:r>
              <a:rPr lang="id-ID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967E750D-A066-4EC1-9476-3201E2042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d-ID" sz="1500" dirty="0">
                <a:solidFill>
                  <a:srgbClr val="000000"/>
                </a:solidFill>
              </a:rPr>
              <a:t>Apa saja yang dikumpulkan: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d-ID" sz="1500" dirty="0">
                <a:solidFill>
                  <a:srgbClr val="000000"/>
                </a:solidFill>
              </a:rPr>
              <a:t>Hasil Latihan (Picture Information)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d-ID" sz="1500" dirty="0">
                <a:solidFill>
                  <a:srgbClr val="000000"/>
                </a:solidFill>
              </a:rPr>
              <a:t>Tugas Praktikum</a:t>
            </a:r>
          </a:p>
          <a:p>
            <a:pPr>
              <a:buFont typeface="Wingdings" panose="05000000000000000000" pitchFamily="2" charset="2"/>
              <a:buChar char="ü"/>
            </a:pPr>
            <a:endParaRPr lang="id-ID" sz="15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id-ID" sz="1500" dirty="0">
                <a:solidFill>
                  <a:srgbClr val="000000"/>
                </a:solidFill>
              </a:rPr>
              <a:t>Kumpulkan dalam bentuk arsip (.zip atau .rar) ke LINE @fatanisti.</a:t>
            </a:r>
            <a:endParaRPr lang="en-US" sz="15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</a:rPr>
              <a:t>Batas </a:t>
            </a:r>
            <a:r>
              <a:rPr lang="en-US" sz="1500" dirty="0" err="1">
                <a:solidFill>
                  <a:srgbClr val="000000"/>
                </a:solidFill>
              </a:rPr>
              <a:t>pengiriman</a:t>
            </a:r>
            <a:r>
              <a:rPr lang="en-US" sz="1500" dirty="0">
                <a:solidFill>
                  <a:srgbClr val="000000"/>
                </a:solidFill>
              </a:rPr>
              <a:t>: </a:t>
            </a:r>
            <a:r>
              <a:rPr lang="en-US" sz="1500" dirty="0" err="1">
                <a:solidFill>
                  <a:srgbClr val="000000"/>
                </a:solidFill>
              </a:rPr>
              <a:t>Minggu</a:t>
            </a:r>
            <a:r>
              <a:rPr lang="en-US" sz="1500" dirty="0">
                <a:solidFill>
                  <a:srgbClr val="000000"/>
                </a:solidFill>
              </a:rPr>
              <a:t>, </a:t>
            </a:r>
            <a:r>
              <a:rPr lang="id-ID" sz="1500" dirty="0">
                <a:solidFill>
                  <a:srgbClr val="000000"/>
                </a:solidFill>
              </a:rPr>
              <a:t>10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Maret</a:t>
            </a:r>
            <a:r>
              <a:rPr lang="en-US" sz="1500" dirty="0">
                <a:solidFill>
                  <a:srgbClr val="000000"/>
                </a:solidFill>
              </a:rPr>
              <a:t> 201</a:t>
            </a:r>
            <a:r>
              <a:rPr lang="id-ID" sz="1500" dirty="0">
                <a:solidFill>
                  <a:srgbClr val="000000"/>
                </a:solidFill>
              </a:rPr>
              <a:t>9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pukul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id-ID" sz="1500" dirty="0">
                <a:solidFill>
                  <a:srgbClr val="000000"/>
                </a:solidFill>
              </a:rPr>
              <a:t>23</a:t>
            </a:r>
            <a:r>
              <a:rPr lang="en-US" sz="1500" dirty="0">
                <a:solidFill>
                  <a:srgbClr val="000000"/>
                </a:solidFill>
              </a:rPr>
              <a:t>.</a:t>
            </a:r>
            <a:r>
              <a:rPr lang="id-ID" sz="1500" dirty="0">
                <a:solidFill>
                  <a:srgbClr val="000000"/>
                </a:solidFill>
              </a:rPr>
              <a:t>59</a:t>
            </a:r>
            <a:r>
              <a:rPr lang="en-US" sz="1500" dirty="0">
                <a:solidFill>
                  <a:srgbClr val="000000"/>
                </a:solidFill>
              </a:rPr>
              <a:t> WIB</a:t>
            </a:r>
          </a:p>
        </p:txBody>
      </p:sp>
    </p:spTree>
    <p:extLst>
      <p:ext uri="{BB962C8B-B14F-4D97-AF65-F5344CB8AC3E}">
        <p14:creationId xmlns:p14="http://schemas.microsoft.com/office/powerpoint/2010/main" val="1033918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ED441FB8-2B1F-416B-88E6-3909BEF24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Kembangkan kreativitas dan sifat eksploratif. Berani mencoba dan siap menghadapi kesalahan.</a:t>
            </a:r>
            <a:b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Jangan malu bertanya dan mencari materi pengetahuan pendukung dari berbagai sumber. </a:t>
            </a:r>
            <a:b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5ADB8252-20AE-44FE-99BA-1006845C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 :  Albertus aditya s.kom</a:t>
            </a:r>
          </a:p>
        </p:txBody>
      </p:sp>
    </p:spTree>
    <p:extLst>
      <p:ext uri="{BB962C8B-B14F-4D97-AF65-F5344CB8AC3E}">
        <p14:creationId xmlns:p14="http://schemas.microsoft.com/office/powerpoint/2010/main" val="12729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ZA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id-ID" noProof="1"/>
              <a:t>Fatan A. Ahdiy</a:t>
            </a:r>
            <a:endParaRPr lang="en-ZA" noProof="1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2CA365-4170-41B8-B4B3-7A2FA6DBD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id-ID" dirty="0"/>
              <a:t>+62 819 0506 5772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id-ID" dirty="0"/>
              <a:t>fatanaufa97@gmail.com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58B848-99A6-4681-9D22-50069C0BD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en-ZA" dirty="0"/>
              <a:t>https://www.linkedin.com/in/fatanahdiy97/</a:t>
            </a:r>
          </a:p>
        </p:txBody>
      </p:sp>
      <p:pic>
        <p:nvPicPr>
          <p:cNvPr id="12" name="Graphic 11" descr="User" title="Icon - Presenter Name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11301465" y="3884812"/>
            <a:ext cx="218900" cy="218900"/>
          </a:xfrm>
          <a:prstGeom prst="rect">
            <a:avLst/>
          </a:prstGeom>
        </p:spPr>
      </p:pic>
      <p:pic>
        <p:nvPicPr>
          <p:cNvPr id="14" name="Graphic 13" descr="Smart Phone" title="Icon - Presenter Phone Number">
            <a:extLst>
              <a:ext uri="{FF2B5EF4-FFF2-40B4-BE49-F238E27FC236}">
                <a16:creationId xmlns:a16="http://schemas.microsoft.com/office/drawing/2014/main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gray">
          <a:xfrm>
            <a:off x="11301465" y="4293572"/>
            <a:ext cx="218900" cy="218900"/>
          </a:xfrm>
          <a:prstGeom prst="rect">
            <a:avLst/>
          </a:prstGeom>
        </p:spPr>
      </p:pic>
      <p:pic>
        <p:nvPicPr>
          <p:cNvPr id="13" name="Graphic 12" descr="Envelope" title="Icon Presenter Email">
            <a:extLst>
              <a:ext uri="{FF2B5EF4-FFF2-40B4-BE49-F238E27FC236}">
                <a16:creationId xmlns:a16="http://schemas.microsoft.com/office/drawing/2014/main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 bwMode="gray">
          <a:xfrm>
            <a:off x="11301465" y="4661290"/>
            <a:ext cx="218900" cy="218900"/>
          </a:xfrm>
          <a:prstGeom prst="rect">
            <a:avLst/>
          </a:prstGeom>
        </p:spPr>
      </p:pic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gray">
          <a:xfrm>
            <a:off x="11284606" y="5029008"/>
            <a:ext cx="244786" cy="244786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1" y="3429000"/>
            <a:ext cx="4444800" cy="2974216"/>
          </a:xfrm>
        </p:spPr>
        <p:txBody>
          <a:bodyPr/>
          <a:lstStyle/>
          <a:p>
            <a:r>
              <a:rPr lang="id-ID" dirty="0"/>
              <a:t>Kebebasan </a:t>
            </a:r>
            <a:r>
              <a:rPr lang="id-ID" i="1" dirty="0"/>
              <a:t>text editor</a:t>
            </a:r>
            <a:r>
              <a:rPr lang="id-ID" dirty="0"/>
              <a:t> yang disampaikan di pertemuan sebelumnya dapat Anda klaim di luar praktikum. Anda bebas meng</a:t>
            </a:r>
            <a:r>
              <a:rPr lang="id-ID" i="1" dirty="0"/>
              <a:t>edit</a:t>
            </a:r>
            <a:r>
              <a:rPr lang="id-ID" dirty="0"/>
              <a:t> sejumlah file menggunakan notepad atau sejenisnya (</a:t>
            </a:r>
            <a:r>
              <a:rPr lang="id-ID" i="1" dirty="0"/>
              <a:t>Do it with your own risk</a:t>
            </a:r>
            <a:r>
              <a:rPr lang="id-ID" dirty="0"/>
              <a:t>)</a:t>
            </a:r>
          </a:p>
          <a:p>
            <a:r>
              <a:rPr lang="id-ID" i="1" noProof="1"/>
              <a:t>In-lab practice</a:t>
            </a:r>
            <a:r>
              <a:rPr lang="id-ID" noProof="1"/>
              <a:t>, semua latihan dan percobaan menggunakan Visual Studio. Dimohon untuk tidak membuka aplikasi lain selain itu, terlebih jika kalian sadar sepenuhnya dengan performa </a:t>
            </a:r>
            <a:r>
              <a:rPr lang="id-ID" i="1" noProof="1"/>
              <a:t>workstation</a:t>
            </a:r>
            <a:r>
              <a:rPr lang="id-ID" noProof="1"/>
              <a:t> milik kalian (Demi kebaikan bersama)</a:t>
            </a:r>
            <a:endParaRPr lang="en-ZA" i="1" noProof="1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id-ID" dirty="0"/>
              <a:t>PASTIKAN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635241" y="3708115"/>
            <a:ext cx="4087450" cy="1415429"/>
          </a:xfrm>
        </p:spPr>
        <p:txBody>
          <a:bodyPr/>
          <a:lstStyle/>
          <a:p>
            <a:r>
              <a:rPr lang="id-ID" dirty="0"/>
              <a:t>Semua praktikan sudah memasang Visual Studio di </a:t>
            </a:r>
            <a:r>
              <a:rPr lang="id-ID" i="1" dirty="0"/>
              <a:t>workstation</a:t>
            </a:r>
            <a:r>
              <a:rPr lang="id-ID" dirty="0"/>
              <a:t>nya</a:t>
            </a:r>
            <a:endParaRPr lang="en-ZA" noProof="1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5E58944C-E0FD-4169-8D9B-1164E01D5B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97" b="3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40" descr="Document">
            <a:extLst>
              <a:ext uri="{FF2B5EF4-FFF2-40B4-BE49-F238E27FC236}">
                <a16:creationId xmlns:a16="http://schemas.microsoft.com/office/drawing/2014/main" id="{B811075A-E743-458A-83DD-C9C3924D79D2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4358" y="2719813"/>
            <a:ext cx="621792" cy="62179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Code from zero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C44B71-63BE-418A-A82A-6440202620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It is acceptable</a:t>
            </a:r>
            <a:r>
              <a:rPr lang="id-ID" dirty="0"/>
              <a:t> to</a:t>
            </a:r>
            <a:r>
              <a:rPr lang="en-US" dirty="0"/>
              <a:t> code from</a:t>
            </a:r>
            <a:r>
              <a:rPr lang="id-ID" dirty="0"/>
              <a:t> </a:t>
            </a:r>
            <a:r>
              <a:rPr lang="id-ID" strike="sngStrike" dirty="0"/>
              <a:t>friends’ </a:t>
            </a:r>
            <a:r>
              <a:rPr lang="id-ID" dirty="0"/>
              <a:t>your </a:t>
            </a:r>
            <a:r>
              <a:rPr lang="en-US" dirty="0"/>
              <a:t>previous project</a:t>
            </a:r>
            <a:r>
              <a:rPr lang="id-ID" dirty="0"/>
              <a:t>. Be confident of yourself and your code. Believe your code are better than your friends’.</a:t>
            </a:r>
            <a:endParaRPr lang="en-ZA" dirty="0"/>
          </a:p>
        </p:txBody>
      </p:sp>
      <p:pic>
        <p:nvPicPr>
          <p:cNvPr id="43" name="Picture Placeholder 42" descr="Brain in head">
            <a:extLst>
              <a:ext uri="{FF2B5EF4-FFF2-40B4-BE49-F238E27FC236}">
                <a16:creationId xmlns:a16="http://schemas.microsoft.com/office/drawing/2014/main" id="{869A15CA-3DF8-417D-B9D8-F994D15851B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5217" y="2719813"/>
            <a:ext cx="621792" cy="62179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id-ID" dirty="0"/>
              <a:t>Know the code</a:t>
            </a:r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A64044E-682B-419B-AB70-118D0597C6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id-ID" dirty="0"/>
              <a:t>Try to understand instead of just write. Even </a:t>
            </a:r>
            <a:r>
              <a:rPr lang="en-US" dirty="0"/>
              <a:t>elementary students also know how to</a:t>
            </a:r>
            <a:r>
              <a:rPr lang="id-ID" dirty="0"/>
              <a:t> </a:t>
            </a:r>
            <a:r>
              <a:rPr lang="en-US" dirty="0"/>
              <a:t>write a code.</a:t>
            </a:r>
          </a:p>
        </p:txBody>
      </p:sp>
      <p:pic>
        <p:nvPicPr>
          <p:cNvPr id="45" name="Picture Placeholder 44" descr="Pencil">
            <a:extLst>
              <a:ext uri="{FF2B5EF4-FFF2-40B4-BE49-F238E27FC236}">
                <a16:creationId xmlns:a16="http://schemas.microsoft.com/office/drawing/2014/main" id="{D18F8380-4F68-4979-BEC0-C897519AD43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56076" y="2719813"/>
            <a:ext cx="621792" cy="62179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739695-B49F-491F-9573-F501246A7F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56972" y="3950115"/>
            <a:ext cx="1620000" cy="360000"/>
          </a:xfrm>
        </p:spPr>
        <p:txBody>
          <a:bodyPr/>
          <a:lstStyle/>
          <a:p>
            <a:r>
              <a:rPr lang="id-ID" dirty="0"/>
              <a:t>Commented</a:t>
            </a:r>
            <a:endParaRPr lang="en-Z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357458-973E-473B-B43E-428D949A39C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Every people may meet the time they forgot what they studied.</a:t>
            </a:r>
            <a:r>
              <a:rPr lang="id-ID" dirty="0"/>
              <a:t> Not to mention this will help your friends, too.</a:t>
            </a:r>
            <a:endParaRPr lang="en-ZA" dirty="0"/>
          </a:p>
        </p:txBody>
      </p:sp>
      <p:pic>
        <p:nvPicPr>
          <p:cNvPr id="47" name="Picture Placeholder 46" descr="User">
            <a:extLst>
              <a:ext uri="{FF2B5EF4-FFF2-40B4-BE49-F238E27FC236}">
                <a16:creationId xmlns:a16="http://schemas.microsoft.com/office/drawing/2014/main" id="{3B1C03DA-0209-4A1A-96AE-B3FF2B5F7533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86935" y="2719813"/>
            <a:ext cx="621792" cy="621792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id-ID" dirty="0"/>
              <a:t>Be Independent</a:t>
            </a:r>
            <a:endParaRPr lang="en-Z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0792B4-5A57-43A7-8C75-3B4261EE86D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id-ID" dirty="0"/>
              <a:t>Try your best to solve the problem first. It is okay to searching the web to broaden your knowledge.</a:t>
            </a:r>
            <a:endParaRPr lang="en-ZA" dirty="0"/>
          </a:p>
        </p:txBody>
      </p:sp>
      <p:pic>
        <p:nvPicPr>
          <p:cNvPr id="49" name="Picture Placeholder 48" descr="Teacher">
            <a:extLst>
              <a:ext uri="{FF2B5EF4-FFF2-40B4-BE49-F238E27FC236}">
                <a16:creationId xmlns:a16="http://schemas.microsoft.com/office/drawing/2014/main" id="{B216FC82-4CDA-4982-85CF-C693A432A28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17793" y="2719813"/>
            <a:ext cx="621792" cy="621792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48350F0-9CCA-4F7C-98E8-BC7969FD39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id-ID" dirty="0"/>
              <a:t>Be a Tutor</a:t>
            </a:r>
            <a:endParaRPr lang="en-ZA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FD8E4F9-1B84-4707-95BE-9EC53D7ACB9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id-ID" dirty="0"/>
              <a:t>Even you musn’t copy others’ code, group study is always more than welcomed. This will help everyone gathering motivation and building ideas.</a:t>
            </a:r>
            <a:endParaRPr lang="en-ZA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E612258B-809C-4937-88CC-45880B3C8264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First of all, make sure to...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693518" y="4881910"/>
            <a:ext cx="1620000" cy="720000"/>
          </a:xfrm>
        </p:spPr>
        <p:txBody>
          <a:bodyPr/>
          <a:lstStyle/>
          <a:p>
            <a:r>
              <a:rPr lang="id-ID" dirty="0"/>
              <a:t>Meski ada teori, fokus utama kita ngoding kok. Santuy.</a:t>
            </a:r>
            <a:endParaRPr lang="en-ZA" dirty="0"/>
          </a:p>
        </p:txBody>
      </p:sp>
      <p:pic>
        <p:nvPicPr>
          <p:cNvPr id="27" name="Picture Placeholder 26" descr="Puzzle">
            <a:extLst>
              <a:ext uri="{FF2B5EF4-FFF2-40B4-BE49-F238E27FC236}">
                <a16:creationId xmlns:a16="http://schemas.microsoft.com/office/drawing/2014/main" id="{EF145220-68FE-4BC3-8DF6-074CABEAC09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393" y="2880652"/>
            <a:ext cx="621792" cy="62179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PictureBox Element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800" y="4881910"/>
            <a:ext cx="1620000" cy="720000"/>
          </a:xfrm>
        </p:spPr>
        <p:txBody>
          <a:bodyPr/>
          <a:lstStyle/>
          <a:p>
            <a:r>
              <a:rPr lang="id-ID" dirty="0"/>
              <a:t>Kita belajar PACD, bukan belajar menjadi bocah botak berpanah biru yang bisa nyala-nyala.</a:t>
            </a:r>
            <a:endParaRPr lang="en-ZA" dirty="0"/>
          </a:p>
        </p:txBody>
      </p:sp>
      <p:pic>
        <p:nvPicPr>
          <p:cNvPr id="29" name="Picture Placeholder 28" descr="Arrow: Clockwise curve">
            <a:extLst>
              <a:ext uri="{FF2B5EF4-FFF2-40B4-BE49-F238E27FC236}">
                <a16:creationId xmlns:a16="http://schemas.microsoft.com/office/drawing/2014/main" id="{344FCB42-636B-4918-8866-D50ACA206D8C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62252" y="2880652"/>
            <a:ext cx="621792" cy="62179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id-ID" dirty="0"/>
              <a:t>Loading File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562659" y="4881910"/>
            <a:ext cx="1620000" cy="720000"/>
          </a:xfrm>
        </p:spPr>
        <p:txBody>
          <a:bodyPr/>
          <a:lstStyle/>
          <a:p>
            <a:r>
              <a:rPr lang="id-ID" dirty="0"/>
              <a:t>Gimana mau proses kalau filenya ngga bisa dimuat oleh program.</a:t>
            </a:r>
            <a:endParaRPr lang="en-ZA" dirty="0"/>
          </a:p>
        </p:txBody>
      </p:sp>
      <p:pic>
        <p:nvPicPr>
          <p:cNvPr id="31" name="Picture Placeholder 30" descr="Gears">
            <a:extLst>
              <a:ext uri="{FF2B5EF4-FFF2-40B4-BE49-F238E27FC236}">
                <a16:creationId xmlns:a16="http://schemas.microsoft.com/office/drawing/2014/main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3111" y="2880652"/>
            <a:ext cx="621792" cy="621792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d-ID" dirty="0"/>
              <a:t>Pengolahan berbasis titik</a:t>
            </a:r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id-ID" dirty="0"/>
              <a:t>Setidaknya ada 3 hal yang akan dipelajari hari ini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id-ID" i="1" noProof="1"/>
              <a:t>So, be prepared guys!</a:t>
            </a:r>
            <a:endParaRPr lang="en-ZA" i="1" noProof="1"/>
          </a:p>
        </p:txBody>
      </p:sp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FAFF03E5-FC39-4375-8BD9-53A0FD781CB7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946B59-7B49-4180-9B48-FAC9C2BDF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8276" y="492460"/>
            <a:ext cx="3863221" cy="1258052"/>
          </a:xfrm>
        </p:spPr>
        <p:txBody>
          <a:bodyPr/>
          <a:lstStyle/>
          <a:p>
            <a:r>
              <a:rPr lang="id-ID" dirty="0"/>
              <a:t>Langsung latihan yhaa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8276" y="2054269"/>
            <a:ext cx="3863221" cy="4083484"/>
          </a:xfrm>
        </p:spPr>
        <p:txBody>
          <a:bodyPr>
            <a:normAutofit fontScale="92500" lnSpcReduction="10000"/>
          </a:bodyPr>
          <a:lstStyle/>
          <a:p>
            <a:pPr algn="ctr"/>
            <a:endParaRPr lang="en-US" dirty="0">
              <a:cs typeface="Segoe UI" panose="020B0502040204020203" pitchFamily="34" charset="0"/>
            </a:endParaRPr>
          </a:p>
          <a:p>
            <a:pPr algn="l"/>
            <a:r>
              <a:rPr lang="id-ID" dirty="0">
                <a:cs typeface="Segoe UI" panose="020B0502040204020203" pitchFamily="34" charset="0"/>
              </a:rPr>
              <a:t>Bonusnya: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cs typeface="Segoe UI" panose="020B0502040204020203" pitchFamily="34" charset="0"/>
              </a:rPr>
              <a:t>Lakukan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analisis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untuk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mengetahui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fungsi-fungsi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utama</a:t>
            </a:r>
            <a:r>
              <a:rPr lang="en-US" dirty="0">
                <a:cs typeface="Segoe UI" panose="020B0502040204020203" pitchFamily="34" charset="0"/>
              </a:rPr>
              <a:t> yang </a:t>
            </a:r>
            <a:r>
              <a:rPr lang="en-US" dirty="0" err="1">
                <a:cs typeface="Segoe UI" panose="020B0502040204020203" pitchFamily="34" charset="0"/>
              </a:rPr>
              <a:t>sekiranya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akan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digunakan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dalam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mayoritas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pengolahan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citra</a:t>
            </a:r>
            <a:r>
              <a:rPr lang="en-US" dirty="0">
                <a:cs typeface="Segoe UI" panose="020B0502040204020203" pitchFamily="34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cs typeface="Segoe UI" panose="020B0502040204020203" pitchFamily="34" charset="0"/>
              </a:rPr>
              <a:t>Pahami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nama</a:t>
            </a:r>
            <a:r>
              <a:rPr lang="en-US" dirty="0">
                <a:cs typeface="Segoe UI" panose="020B0502040204020203" pitchFamily="34" charset="0"/>
              </a:rPr>
              <a:t> parameter, </a:t>
            </a:r>
            <a:r>
              <a:rPr lang="en-US" dirty="0" err="1">
                <a:cs typeface="Segoe UI" panose="020B0502040204020203" pitchFamily="34" charset="0"/>
              </a:rPr>
              <a:t>nilai</a:t>
            </a:r>
            <a:r>
              <a:rPr lang="en-US" dirty="0">
                <a:cs typeface="Segoe UI" panose="020B0502040204020203" pitchFamily="34" charset="0"/>
              </a:rPr>
              <a:t> parameter, dan </a:t>
            </a:r>
            <a:r>
              <a:rPr lang="en-US" dirty="0" err="1">
                <a:cs typeface="Segoe UI" panose="020B0502040204020203" pitchFamily="34" charset="0"/>
              </a:rPr>
              <a:t>perubahan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untuk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setiap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nilai</a:t>
            </a:r>
            <a:r>
              <a:rPr lang="en-US" dirty="0">
                <a:cs typeface="Segoe UI" panose="020B0502040204020203" pitchFamily="34" charset="0"/>
              </a:rPr>
              <a:t> parameter.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cs typeface="Segoe UI" panose="020B0502040204020203" pitchFamily="34" charset="0"/>
              </a:rPr>
              <a:t>Coba</a:t>
            </a:r>
            <a:r>
              <a:rPr lang="en-US" dirty="0">
                <a:cs typeface="Segoe UI" panose="020B0502040204020203" pitchFamily="34" charset="0"/>
              </a:rPr>
              <a:t> juga </a:t>
            </a:r>
            <a:r>
              <a:rPr lang="en-US" dirty="0" err="1">
                <a:cs typeface="Segoe UI" panose="020B0502040204020203" pitchFamily="34" charset="0"/>
              </a:rPr>
              <a:t>manipulasi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nilai</a:t>
            </a:r>
            <a:r>
              <a:rPr lang="en-US" dirty="0">
                <a:cs typeface="Segoe UI" panose="020B0502040204020203" pitchFamily="34" charset="0"/>
              </a:rPr>
              <a:t> parameter </a:t>
            </a:r>
            <a:r>
              <a:rPr lang="en-US" dirty="0" err="1">
                <a:cs typeface="Segoe UI" panose="020B0502040204020203" pitchFamily="34" charset="0"/>
              </a:rPr>
              <a:t>dengan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kode</a:t>
            </a:r>
            <a:r>
              <a:rPr lang="en-US" dirty="0">
                <a:cs typeface="Segoe UI" panose="020B0502040204020203" pitchFamily="34" charset="0"/>
              </a:rPr>
              <a:t> program.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9FC8E22-5847-436E-B8D0-5D9769DE62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D66904-18B6-4870-82EF-CA0DBF525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548"/>
            <a:ext cx="5731306" cy="303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Sudah SELESAI?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30815-DBFE-4A9B-9738-40A4F2E21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Tenang, Masih ada Latihan Lainnya</a:t>
            </a:r>
            <a:endParaRPr lang="en-GB" noProof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A5D44-66B7-440E-B8AF-C1EE434FE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7</a:t>
            </a:fld>
            <a:endParaRPr lang="en-US" dirty="0"/>
          </a:p>
        </p:txBody>
      </p:sp>
      <p:pic>
        <p:nvPicPr>
          <p:cNvPr id="15" name="Picture Placeholder 14" descr="A picture containing indoor, floor, wall&#10;&#10;Description automatically generated">
            <a:extLst>
              <a:ext uri="{FF2B5EF4-FFF2-40B4-BE49-F238E27FC236}">
                <a16:creationId xmlns:a16="http://schemas.microsoft.com/office/drawing/2014/main" id="{FF13BA21-FF9E-4BDA-96BD-B8C030F9952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2608" r="226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1982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946B59-7B49-4180-9B48-FAC9C2BDF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8276" y="492460"/>
            <a:ext cx="3863221" cy="1258052"/>
          </a:xfrm>
        </p:spPr>
        <p:txBody>
          <a:bodyPr/>
          <a:lstStyle/>
          <a:p>
            <a:r>
              <a:rPr lang="id-ID"/>
              <a:t>Latihan lagi kuy!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8276" y="2054269"/>
            <a:ext cx="3863221" cy="4083484"/>
          </a:xfrm>
        </p:spPr>
        <p:txBody>
          <a:bodyPr>
            <a:normAutofit fontScale="92500" lnSpcReduction="10000"/>
          </a:bodyPr>
          <a:lstStyle/>
          <a:p>
            <a:pPr algn="ctr"/>
            <a:endParaRPr lang="en-US" dirty="0">
              <a:cs typeface="Segoe UI" panose="020B0502040204020203" pitchFamily="34" charset="0"/>
            </a:endParaRPr>
          </a:p>
          <a:p>
            <a:pPr algn="l"/>
            <a:r>
              <a:rPr lang="fi-FI" dirty="0">
                <a:cs typeface="Segoe UI" panose="020B0502040204020203" pitchFamily="34" charset="0"/>
              </a:rPr>
              <a:t>Latihan 102 </a:t>
            </a:r>
            <a:r>
              <a:rPr lang="id-ID" dirty="0">
                <a:cs typeface="Segoe UI" panose="020B0502040204020203" pitchFamily="34" charset="0"/>
              </a:rPr>
              <a:t>- </a:t>
            </a:r>
            <a:r>
              <a:rPr lang="fi-FI" dirty="0">
                <a:cs typeface="Segoe UI" panose="020B0502040204020203" pitchFamily="34" charset="0"/>
              </a:rPr>
              <a:t>Modul halaman</a:t>
            </a:r>
            <a:r>
              <a:rPr lang="id-ID" dirty="0">
                <a:cs typeface="Segoe UI" panose="020B0502040204020203" pitchFamily="34" charset="0"/>
              </a:rPr>
              <a:t> </a:t>
            </a:r>
            <a:r>
              <a:rPr lang="fi-FI" dirty="0">
                <a:cs typeface="Segoe UI" panose="020B0502040204020203" pitchFamily="34" charset="0"/>
              </a:rPr>
              <a:t>5</a:t>
            </a:r>
            <a:endParaRPr lang="id-ID" dirty="0">
              <a:cs typeface="Segoe UI" panose="020B0502040204020203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id-ID" dirty="0">
                <a:cs typeface="Segoe UI" panose="020B0502040204020203" pitchFamily="34" charset="0"/>
              </a:rPr>
              <a:t>Salin folder Latihan101 ke Latihan102</a:t>
            </a:r>
          </a:p>
          <a:p>
            <a:pPr marL="457200" indent="-457200" algn="l">
              <a:buFont typeface="+mj-lt"/>
              <a:buAutoNum type="arabicPeriod"/>
            </a:pPr>
            <a:r>
              <a:rPr lang="id-ID" dirty="0">
                <a:cs typeface="Segoe UI" panose="020B0502040204020203" pitchFamily="34" charset="0"/>
              </a:rPr>
              <a:t>Buat menu menggunakan elemen MenuStrip, gunakan penamaan yang standar, misal File → Open Image</a:t>
            </a:r>
          </a:p>
          <a:p>
            <a:pPr marL="457200" indent="-457200" algn="l">
              <a:buFont typeface="+mj-lt"/>
              <a:buAutoNum type="arabicPeriod"/>
            </a:pPr>
            <a:r>
              <a:rPr lang="id-ID" dirty="0">
                <a:cs typeface="Segoe UI" panose="020B0502040204020203" pitchFamily="34" charset="0"/>
              </a:rPr>
              <a:t>Isikan action Open Image dengan potongan kode di samping</a:t>
            </a:r>
          </a:p>
          <a:p>
            <a:pPr marL="457200" indent="-457200" algn="l">
              <a:buFont typeface="+mj-lt"/>
              <a:buAutoNum type="arabicPeriod"/>
            </a:pPr>
            <a:r>
              <a:rPr lang="id-ID" dirty="0">
                <a:cs typeface="Segoe UI" panose="020B0502040204020203" pitchFamily="34" charset="0"/>
              </a:rPr>
              <a:t>Jalankan (compile) program.</a:t>
            </a:r>
          </a:p>
          <a:p>
            <a:pPr algn="l"/>
            <a:endParaRPr lang="id-ID" dirty="0">
              <a:cs typeface="Segoe UI" panose="020B0502040204020203" pitchFamily="34" charset="0"/>
            </a:endParaRPr>
          </a:p>
          <a:p>
            <a:pPr algn="l"/>
            <a:endParaRPr lang="id-ID" dirty="0">
              <a:cs typeface="Segoe UI" panose="020B0502040204020203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9FC8E22-5847-436E-B8D0-5D9769DE62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948D10-AA15-488B-ADA6-D7C5B5DE0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6957"/>
            <a:ext cx="5728912" cy="190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4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SUDAH SELESAI?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30815-DBFE-4A9B-9738-40A4F2E21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Lanjut lagi Boskuh!</a:t>
            </a:r>
            <a:endParaRPr lang="en-GB" noProof="1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FF07F-FAEE-4EDA-A822-96C6B92C55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5F959F97-C3C0-4004-8A55-2FD538017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148" y="2140716"/>
            <a:ext cx="4582800" cy="257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20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ntoso BG  Pitch Deck_SB - v4" id="{B4102299-0AE8-4B6D-9217-FDD7E8440BE7}" vid="{C9129DCB-E556-49D1-B1C1-E90E01296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B97A58-017B-407D-9B26-277921821F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FCFEE3-59F5-490C-AC74-047FF9F6A8F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F6F9DDD-282A-43E9-BFE4-D33DFFFD07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905</Words>
  <Application>Microsoft Office PowerPoint</Application>
  <PresentationFormat>Widescreen</PresentationFormat>
  <Paragraphs>131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Cambria Math</vt:lpstr>
      <vt:lpstr>Corbel</vt:lpstr>
      <vt:lpstr>Tahoma</vt:lpstr>
      <vt:lpstr>Wingdings</vt:lpstr>
      <vt:lpstr>Office Theme</vt:lpstr>
      <vt:lpstr>PERTEMUAN KEDUA</vt:lpstr>
      <vt:lpstr>How to Start Digital Image Processing 101</vt:lpstr>
      <vt:lpstr>PASTIKAN</vt:lpstr>
      <vt:lpstr>First of all, make sure to...</vt:lpstr>
      <vt:lpstr>Setidaknya ada 3 hal yang akan dipelajari hari ini</vt:lpstr>
      <vt:lpstr>Langsung latihan yhaa</vt:lpstr>
      <vt:lpstr>Sudah SELESAI?</vt:lpstr>
      <vt:lpstr>Latihan lagi kuy!</vt:lpstr>
      <vt:lpstr>SUDAH SELESAI?</vt:lpstr>
      <vt:lpstr>Picture Element</vt:lpstr>
      <vt:lpstr>Digital Image Classification and Channel</vt:lpstr>
      <vt:lpstr>(Still) Digital Image Classification and Channel</vt:lpstr>
      <vt:lpstr>Klasifikasi Algoritma Pengolahan Citra</vt:lpstr>
      <vt:lpstr>Pengolahan Citra Berbasis Titik (Point-based Processing)</vt:lpstr>
      <vt:lpstr>Pengolahan Citra Berbasis Titik (Point Processing)</vt:lpstr>
      <vt:lpstr>Mengakses Nilai Pixel: GetPixel()   Latihan 201 – Modul 2019 hlm. 10</vt:lpstr>
      <vt:lpstr>Mengakses Nilai Pixel: GetPixel() Latihan 201 – Modul 2019 hlm 10</vt:lpstr>
      <vt:lpstr>Mengakses Nilai Pixel Secara Global: For Modul 2019 hlm. 11</vt:lpstr>
      <vt:lpstr>Manipulasi Nilai Piksel/Operasi Brightness Latihan 202 – Modul 2019 hlm. 12</vt:lpstr>
      <vt:lpstr>Manipulasi Nilai Piksel/Operasi Brightness Latihan 202 – Modul 2019 hlm. 12</vt:lpstr>
      <vt:lpstr>Manipulasi Nilai Piksel/Operasi Brightness Latihan 202 – Modul 2019 hlm. 11</vt:lpstr>
      <vt:lpstr>Tugas Praktikum 02</vt:lpstr>
      <vt:lpstr>Tugas Praktikum 02</vt:lpstr>
      <vt:lpstr>Kembangkan kreativitas dan sifat eksploratif. Berani mencoba dan siap menghadapi kesalahan.  Jangan malu bertanya dan mencari materi pengetahuan pendukung dari berbagai sumber. 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2019-03-03T22:37:02Z</dcterms:created>
  <dcterms:modified xsi:type="dcterms:W3CDTF">2019-03-03T22:57:18Z</dcterms:modified>
</cp:coreProperties>
</file>